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440" r:id="rId6"/>
    <p:sldId id="489" r:id="rId7"/>
    <p:sldId id="441" r:id="rId8"/>
    <p:sldId id="434" r:id="rId9"/>
    <p:sldId id="435" r:id="rId10"/>
    <p:sldId id="436" r:id="rId11"/>
    <p:sldId id="437" r:id="rId12"/>
    <p:sldId id="438" r:id="rId13"/>
    <p:sldId id="439" r:id="rId14"/>
    <p:sldId id="491" r:id="rId15"/>
    <p:sldId id="492" r:id="rId16"/>
    <p:sldId id="320" r:id="rId17"/>
    <p:sldId id="321" r:id="rId18"/>
    <p:sldId id="482" r:id="rId19"/>
    <p:sldId id="481" r:id="rId20"/>
    <p:sldId id="442" r:id="rId21"/>
    <p:sldId id="488" r:id="rId22"/>
    <p:sldId id="347" r:id="rId23"/>
    <p:sldId id="355" r:id="rId24"/>
    <p:sldId id="324" r:id="rId25"/>
    <p:sldId id="487" r:id="rId26"/>
    <p:sldId id="366" r:id="rId27"/>
    <p:sldId id="367" r:id="rId28"/>
    <p:sldId id="483" r:id="rId29"/>
    <p:sldId id="328" r:id="rId30"/>
    <p:sldId id="372" r:id="rId31"/>
    <p:sldId id="490" r:id="rId32"/>
    <p:sldId id="370" r:id="rId33"/>
    <p:sldId id="303" r:id="rId34"/>
    <p:sldId id="334" r:id="rId35"/>
    <p:sldId id="335" r:id="rId36"/>
    <p:sldId id="306" r:id="rId37"/>
    <p:sldId id="336" r:id="rId38"/>
    <p:sldId id="337" r:id="rId39"/>
    <p:sldId id="409" r:id="rId40"/>
    <p:sldId id="307" r:id="rId41"/>
    <p:sldId id="338" r:id="rId42"/>
    <p:sldId id="339" r:id="rId43"/>
    <p:sldId id="308" r:id="rId44"/>
    <p:sldId id="340" r:id="rId45"/>
    <p:sldId id="341" r:id="rId46"/>
    <p:sldId id="429" r:id="rId47"/>
    <p:sldId id="475" r:id="rId48"/>
    <p:sldId id="432" r:id="rId49"/>
    <p:sldId id="486" r:id="rId50"/>
    <p:sldId id="342" r:id="rId51"/>
    <p:sldId id="433" r:id="rId52"/>
    <p:sldId id="344" r:id="rId53"/>
    <p:sldId id="343" r:id="rId54"/>
    <p:sldId id="346" r:id="rId55"/>
    <p:sldId id="484" r:id="rId56"/>
    <p:sldId id="485" r:id="rId57"/>
    <p:sldId id="428" r:id="rId58"/>
    <p:sldId id="371" r:id="rId59"/>
    <p:sldId id="330" r:id="rId60"/>
    <p:sldId id="275" r:id="rId61"/>
  </p:sldIdLst>
  <p:sldSz cx="12192000" cy="6858000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06"/>
    <p:restoredTop sz="96327"/>
  </p:normalViewPr>
  <p:slideViewPr>
    <p:cSldViewPr snapToGrid="0">
      <p:cViewPr varScale="1">
        <p:scale>
          <a:sx n="86" d="100"/>
          <a:sy n="86" d="100"/>
        </p:scale>
        <p:origin x="2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52E6D-BFD3-4326-8C3F-5F97AC13BD1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980F1E-1F66-420E-94E4-F912E115B1B4}">
      <dgm:prSet/>
      <dgm:spPr/>
      <dgm:t>
        <a:bodyPr/>
        <a:lstStyle/>
        <a:p>
          <a:r>
            <a:rPr lang="en-US" b="1"/>
            <a:t>ME</a:t>
          </a:r>
          <a:r>
            <a:rPr lang="en-US"/>
            <a:t> – How can I be a good team member?</a:t>
          </a:r>
        </a:p>
      </dgm:t>
    </dgm:pt>
    <dgm:pt modelId="{47AAE800-BE83-4F0F-AD7D-BD329B7250BF}" type="parTrans" cxnId="{5AB94082-D8A5-45A5-B613-59E06138C589}">
      <dgm:prSet/>
      <dgm:spPr/>
      <dgm:t>
        <a:bodyPr/>
        <a:lstStyle/>
        <a:p>
          <a:endParaRPr lang="en-US"/>
        </a:p>
      </dgm:t>
    </dgm:pt>
    <dgm:pt modelId="{D9F1AA0C-D350-420A-BDFA-19D494286DBA}" type="sibTrans" cxnId="{5AB94082-D8A5-45A5-B613-59E06138C589}">
      <dgm:prSet/>
      <dgm:spPr/>
      <dgm:t>
        <a:bodyPr/>
        <a:lstStyle/>
        <a:p>
          <a:endParaRPr lang="en-US"/>
        </a:p>
      </dgm:t>
    </dgm:pt>
    <dgm:pt modelId="{74D6D390-D76B-4343-B90E-610F0A0F2F8E}">
      <dgm:prSet/>
      <dgm:spPr/>
      <dgm:t>
        <a:bodyPr/>
        <a:lstStyle/>
        <a:p>
          <a:r>
            <a:rPr lang="en-US" b="1"/>
            <a:t>WE</a:t>
          </a:r>
          <a:r>
            <a:rPr lang="en-US"/>
            <a:t> – How can I work better with my team?</a:t>
          </a:r>
        </a:p>
      </dgm:t>
    </dgm:pt>
    <dgm:pt modelId="{119D47DA-3F88-4721-A214-F0E85D107CC3}" type="parTrans" cxnId="{8ACDAA9F-6CFF-43EB-BF10-60FFC64C45F0}">
      <dgm:prSet/>
      <dgm:spPr/>
      <dgm:t>
        <a:bodyPr/>
        <a:lstStyle/>
        <a:p>
          <a:endParaRPr lang="en-US"/>
        </a:p>
      </dgm:t>
    </dgm:pt>
    <dgm:pt modelId="{843469C7-FD8F-4B2A-A269-BAE344906ECF}" type="sibTrans" cxnId="{8ACDAA9F-6CFF-43EB-BF10-60FFC64C45F0}">
      <dgm:prSet/>
      <dgm:spPr/>
      <dgm:t>
        <a:bodyPr/>
        <a:lstStyle/>
        <a:p>
          <a:endParaRPr lang="en-US"/>
        </a:p>
      </dgm:t>
    </dgm:pt>
    <dgm:pt modelId="{D66B2EDF-87C0-4810-8219-1575239AD50C}">
      <dgm:prSet/>
      <dgm:spPr/>
      <dgm:t>
        <a:bodyPr/>
        <a:lstStyle/>
        <a:p>
          <a:r>
            <a:rPr lang="en-US" b="1"/>
            <a:t>TEAM</a:t>
          </a:r>
          <a:r>
            <a:rPr lang="en-US"/>
            <a:t> – How can my team be more effective?</a:t>
          </a:r>
        </a:p>
      </dgm:t>
    </dgm:pt>
    <dgm:pt modelId="{406732D6-32FE-4D70-8DF3-C7AF345FFC0B}" type="parTrans" cxnId="{35AE52F1-FF4C-451B-B70A-548C6756B5F4}">
      <dgm:prSet/>
      <dgm:spPr/>
      <dgm:t>
        <a:bodyPr/>
        <a:lstStyle/>
        <a:p>
          <a:endParaRPr lang="en-US"/>
        </a:p>
      </dgm:t>
    </dgm:pt>
    <dgm:pt modelId="{D521F92B-CE9E-4C05-8294-8C0C525E1F00}" type="sibTrans" cxnId="{35AE52F1-FF4C-451B-B70A-548C6756B5F4}">
      <dgm:prSet/>
      <dgm:spPr/>
      <dgm:t>
        <a:bodyPr/>
        <a:lstStyle/>
        <a:p>
          <a:endParaRPr lang="en-US"/>
        </a:p>
      </dgm:t>
    </dgm:pt>
    <dgm:pt modelId="{D0D2A706-7A0E-4C2E-B1E1-8DA39C34646E}" type="pres">
      <dgm:prSet presAssocID="{EE952E6D-BFD3-4326-8C3F-5F97AC13BD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498A50-FA6F-4C69-9C50-AC322B372F47}" type="pres">
      <dgm:prSet presAssocID="{04980F1E-1F66-420E-94E4-F912E115B1B4}" presName="hierRoot1" presStyleCnt="0"/>
      <dgm:spPr/>
    </dgm:pt>
    <dgm:pt modelId="{8E6FE001-A5F8-46F2-844C-6CE9BB9B9640}" type="pres">
      <dgm:prSet presAssocID="{04980F1E-1F66-420E-94E4-F912E115B1B4}" presName="composite" presStyleCnt="0"/>
      <dgm:spPr/>
    </dgm:pt>
    <dgm:pt modelId="{A7981BE1-8F1E-4806-859D-3469D911DC0E}" type="pres">
      <dgm:prSet presAssocID="{04980F1E-1F66-420E-94E4-F912E115B1B4}" presName="background" presStyleLbl="node0" presStyleIdx="0" presStyleCnt="3"/>
      <dgm:spPr/>
    </dgm:pt>
    <dgm:pt modelId="{E41024B5-9283-45AA-B411-3024D7967913}" type="pres">
      <dgm:prSet presAssocID="{04980F1E-1F66-420E-94E4-F912E115B1B4}" presName="text" presStyleLbl="fgAcc0" presStyleIdx="0" presStyleCnt="3">
        <dgm:presLayoutVars>
          <dgm:chPref val="3"/>
        </dgm:presLayoutVars>
      </dgm:prSet>
      <dgm:spPr/>
    </dgm:pt>
    <dgm:pt modelId="{57A08E14-34DE-4278-9AFE-BEE8C3EFBBA2}" type="pres">
      <dgm:prSet presAssocID="{04980F1E-1F66-420E-94E4-F912E115B1B4}" presName="hierChild2" presStyleCnt="0"/>
      <dgm:spPr/>
    </dgm:pt>
    <dgm:pt modelId="{E130D579-8F3E-46AF-AEA3-8588F54CD26F}" type="pres">
      <dgm:prSet presAssocID="{74D6D390-D76B-4343-B90E-610F0A0F2F8E}" presName="hierRoot1" presStyleCnt="0"/>
      <dgm:spPr/>
    </dgm:pt>
    <dgm:pt modelId="{76DE517B-75BC-4992-8351-1432DA064415}" type="pres">
      <dgm:prSet presAssocID="{74D6D390-D76B-4343-B90E-610F0A0F2F8E}" presName="composite" presStyleCnt="0"/>
      <dgm:spPr/>
    </dgm:pt>
    <dgm:pt modelId="{F8277BDC-2C9A-4EF6-AF4F-E10B3403654A}" type="pres">
      <dgm:prSet presAssocID="{74D6D390-D76B-4343-B90E-610F0A0F2F8E}" presName="background" presStyleLbl="node0" presStyleIdx="1" presStyleCnt="3"/>
      <dgm:spPr/>
    </dgm:pt>
    <dgm:pt modelId="{50D666E9-59B8-4A67-B76B-529E0D6240CB}" type="pres">
      <dgm:prSet presAssocID="{74D6D390-D76B-4343-B90E-610F0A0F2F8E}" presName="text" presStyleLbl="fgAcc0" presStyleIdx="1" presStyleCnt="3">
        <dgm:presLayoutVars>
          <dgm:chPref val="3"/>
        </dgm:presLayoutVars>
      </dgm:prSet>
      <dgm:spPr/>
    </dgm:pt>
    <dgm:pt modelId="{C127C064-5590-475F-B779-BCC392EB745C}" type="pres">
      <dgm:prSet presAssocID="{74D6D390-D76B-4343-B90E-610F0A0F2F8E}" presName="hierChild2" presStyleCnt="0"/>
      <dgm:spPr/>
    </dgm:pt>
    <dgm:pt modelId="{8EECBABF-9733-4D34-8673-95A8F4E9C925}" type="pres">
      <dgm:prSet presAssocID="{D66B2EDF-87C0-4810-8219-1575239AD50C}" presName="hierRoot1" presStyleCnt="0"/>
      <dgm:spPr/>
    </dgm:pt>
    <dgm:pt modelId="{9BE89764-E102-4ECF-A32E-8CF5EE6F47C0}" type="pres">
      <dgm:prSet presAssocID="{D66B2EDF-87C0-4810-8219-1575239AD50C}" presName="composite" presStyleCnt="0"/>
      <dgm:spPr/>
    </dgm:pt>
    <dgm:pt modelId="{4618DF94-63E9-4C37-A329-6AE72335A4D1}" type="pres">
      <dgm:prSet presAssocID="{D66B2EDF-87C0-4810-8219-1575239AD50C}" presName="background" presStyleLbl="node0" presStyleIdx="2" presStyleCnt="3"/>
      <dgm:spPr/>
    </dgm:pt>
    <dgm:pt modelId="{AB24B078-C973-4A97-928B-5C3598B22FEB}" type="pres">
      <dgm:prSet presAssocID="{D66B2EDF-87C0-4810-8219-1575239AD50C}" presName="text" presStyleLbl="fgAcc0" presStyleIdx="2" presStyleCnt="3">
        <dgm:presLayoutVars>
          <dgm:chPref val="3"/>
        </dgm:presLayoutVars>
      </dgm:prSet>
      <dgm:spPr/>
    </dgm:pt>
    <dgm:pt modelId="{55DF010A-4768-4E0D-8823-AE04A1E6EEAC}" type="pres">
      <dgm:prSet presAssocID="{D66B2EDF-87C0-4810-8219-1575239AD50C}" presName="hierChild2" presStyleCnt="0"/>
      <dgm:spPr/>
    </dgm:pt>
  </dgm:ptLst>
  <dgm:cxnLst>
    <dgm:cxn modelId="{8FCD4504-B498-4998-BAB3-BFCBB529FF59}" type="presOf" srcId="{D66B2EDF-87C0-4810-8219-1575239AD50C}" destId="{AB24B078-C973-4A97-928B-5C3598B22FEB}" srcOrd="0" destOrd="0" presId="urn:microsoft.com/office/officeart/2005/8/layout/hierarchy1"/>
    <dgm:cxn modelId="{5AB94082-D8A5-45A5-B613-59E06138C589}" srcId="{EE952E6D-BFD3-4326-8C3F-5F97AC13BD19}" destId="{04980F1E-1F66-420E-94E4-F912E115B1B4}" srcOrd="0" destOrd="0" parTransId="{47AAE800-BE83-4F0F-AD7D-BD329B7250BF}" sibTransId="{D9F1AA0C-D350-420A-BDFA-19D494286DBA}"/>
    <dgm:cxn modelId="{8ACDAA9F-6CFF-43EB-BF10-60FFC64C45F0}" srcId="{EE952E6D-BFD3-4326-8C3F-5F97AC13BD19}" destId="{74D6D390-D76B-4343-B90E-610F0A0F2F8E}" srcOrd="1" destOrd="0" parTransId="{119D47DA-3F88-4721-A214-F0E85D107CC3}" sibTransId="{843469C7-FD8F-4B2A-A269-BAE344906ECF}"/>
    <dgm:cxn modelId="{2426BCC8-9616-41BE-BF31-F164ECAA340D}" type="presOf" srcId="{EE952E6D-BFD3-4326-8C3F-5F97AC13BD19}" destId="{D0D2A706-7A0E-4C2E-B1E1-8DA39C34646E}" srcOrd="0" destOrd="0" presId="urn:microsoft.com/office/officeart/2005/8/layout/hierarchy1"/>
    <dgm:cxn modelId="{573A66DF-2D34-465F-AA06-286011BAD1E4}" type="presOf" srcId="{04980F1E-1F66-420E-94E4-F912E115B1B4}" destId="{E41024B5-9283-45AA-B411-3024D7967913}" srcOrd="0" destOrd="0" presId="urn:microsoft.com/office/officeart/2005/8/layout/hierarchy1"/>
    <dgm:cxn modelId="{2E60C5E7-E2EC-4E19-BFD2-14957E5D87DA}" type="presOf" srcId="{74D6D390-D76B-4343-B90E-610F0A0F2F8E}" destId="{50D666E9-59B8-4A67-B76B-529E0D6240CB}" srcOrd="0" destOrd="0" presId="urn:microsoft.com/office/officeart/2005/8/layout/hierarchy1"/>
    <dgm:cxn modelId="{35AE52F1-FF4C-451B-B70A-548C6756B5F4}" srcId="{EE952E6D-BFD3-4326-8C3F-5F97AC13BD19}" destId="{D66B2EDF-87C0-4810-8219-1575239AD50C}" srcOrd="2" destOrd="0" parTransId="{406732D6-32FE-4D70-8DF3-C7AF345FFC0B}" sibTransId="{D521F92B-CE9E-4C05-8294-8C0C525E1F00}"/>
    <dgm:cxn modelId="{3F79637C-A213-46C5-8D4A-346D279292B5}" type="presParOf" srcId="{D0D2A706-7A0E-4C2E-B1E1-8DA39C34646E}" destId="{1B498A50-FA6F-4C69-9C50-AC322B372F47}" srcOrd="0" destOrd="0" presId="urn:microsoft.com/office/officeart/2005/8/layout/hierarchy1"/>
    <dgm:cxn modelId="{4C178375-CD11-4DEA-B277-FDD9ECD752A6}" type="presParOf" srcId="{1B498A50-FA6F-4C69-9C50-AC322B372F47}" destId="{8E6FE001-A5F8-46F2-844C-6CE9BB9B9640}" srcOrd="0" destOrd="0" presId="urn:microsoft.com/office/officeart/2005/8/layout/hierarchy1"/>
    <dgm:cxn modelId="{AF51C148-BECE-4FA8-9796-9D3882FB22F7}" type="presParOf" srcId="{8E6FE001-A5F8-46F2-844C-6CE9BB9B9640}" destId="{A7981BE1-8F1E-4806-859D-3469D911DC0E}" srcOrd="0" destOrd="0" presId="urn:microsoft.com/office/officeart/2005/8/layout/hierarchy1"/>
    <dgm:cxn modelId="{EE242AFE-5548-4C4D-AEEF-59137A7CB162}" type="presParOf" srcId="{8E6FE001-A5F8-46F2-844C-6CE9BB9B9640}" destId="{E41024B5-9283-45AA-B411-3024D7967913}" srcOrd="1" destOrd="0" presId="urn:microsoft.com/office/officeart/2005/8/layout/hierarchy1"/>
    <dgm:cxn modelId="{10021BD5-812F-4E68-A586-9C1D5BC27130}" type="presParOf" srcId="{1B498A50-FA6F-4C69-9C50-AC322B372F47}" destId="{57A08E14-34DE-4278-9AFE-BEE8C3EFBBA2}" srcOrd="1" destOrd="0" presId="urn:microsoft.com/office/officeart/2005/8/layout/hierarchy1"/>
    <dgm:cxn modelId="{CE782453-6D1E-4F4F-B346-B23EAF84C6F4}" type="presParOf" srcId="{D0D2A706-7A0E-4C2E-B1E1-8DA39C34646E}" destId="{E130D579-8F3E-46AF-AEA3-8588F54CD26F}" srcOrd="1" destOrd="0" presId="urn:microsoft.com/office/officeart/2005/8/layout/hierarchy1"/>
    <dgm:cxn modelId="{749B57F0-8F95-4194-AA7E-10C472307849}" type="presParOf" srcId="{E130D579-8F3E-46AF-AEA3-8588F54CD26F}" destId="{76DE517B-75BC-4992-8351-1432DA064415}" srcOrd="0" destOrd="0" presId="urn:microsoft.com/office/officeart/2005/8/layout/hierarchy1"/>
    <dgm:cxn modelId="{8480A45F-5974-4D6E-92DB-32A50473944A}" type="presParOf" srcId="{76DE517B-75BC-4992-8351-1432DA064415}" destId="{F8277BDC-2C9A-4EF6-AF4F-E10B3403654A}" srcOrd="0" destOrd="0" presId="urn:microsoft.com/office/officeart/2005/8/layout/hierarchy1"/>
    <dgm:cxn modelId="{EF3F0A7F-5E7F-4702-ABEA-98ABAADA1AE2}" type="presParOf" srcId="{76DE517B-75BC-4992-8351-1432DA064415}" destId="{50D666E9-59B8-4A67-B76B-529E0D6240CB}" srcOrd="1" destOrd="0" presId="urn:microsoft.com/office/officeart/2005/8/layout/hierarchy1"/>
    <dgm:cxn modelId="{4C6DFCE0-2B0D-4F8B-B39B-E117650804D3}" type="presParOf" srcId="{E130D579-8F3E-46AF-AEA3-8588F54CD26F}" destId="{C127C064-5590-475F-B779-BCC392EB745C}" srcOrd="1" destOrd="0" presId="urn:microsoft.com/office/officeart/2005/8/layout/hierarchy1"/>
    <dgm:cxn modelId="{93325C52-06F7-492A-9134-DFA2B4BEE805}" type="presParOf" srcId="{D0D2A706-7A0E-4C2E-B1E1-8DA39C34646E}" destId="{8EECBABF-9733-4D34-8673-95A8F4E9C925}" srcOrd="2" destOrd="0" presId="urn:microsoft.com/office/officeart/2005/8/layout/hierarchy1"/>
    <dgm:cxn modelId="{92F20663-F4D6-492C-A7F1-D58B46399808}" type="presParOf" srcId="{8EECBABF-9733-4D34-8673-95A8F4E9C925}" destId="{9BE89764-E102-4ECF-A32E-8CF5EE6F47C0}" srcOrd="0" destOrd="0" presId="urn:microsoft.com/office/officeart/2005/8/layout/hierarchy1"/>
    <dgm:cxn modelId="{F2D5CE03-10DD-49AB-94A6-99FB25B52883}" type="presParOf" srcId="{9BE89764-E102-4ECF-A32E-8CF5EE6F47C0}" destId="{4618DF94-63E9-4C37-A329-6AE72335A4D1}" srcOrd="0" destOrd="0" presId="urn:microsoft.com/office/officeart/2005/8/layout/hierarchy1"/>
    <dgm:cxn modelId="{54978DDE-A0F3-4DBE-B23C-88175BB80B68}" type="presParOf" srcId="{9BE89764-E102-4ECF-A32E-8CF5EE6F47C0}" destId="{AB24B078-C973-4A97-928B-5C3598B22FEB}" srcOrd="1" destOrd="0" presId="urn:microsoft.com/office/officeart/2005/8/layout/hierarchy1"/>
    <dgm:cxn modelId="{9CB75C85-D4A4-4FC3-ADDA-DA8BC4644C00}" type="presParOf" srcId="{8EECBABF-9733-4D34-8673-95A8F4E9C925}" destId="{55DF010A-4768-4E0D-8823-AE04A1E6EE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D5A97-63AD-4CA0-B66C-1FFDF9FDD1D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214CB0-E05C-4D25-B7F3-3588BF4683EA}">
      <dgm:prSet custT="1"/>
      <dgm:spPr/>
      <dgm:t>
        <a:bodyPr/>
        <a:lstStyle/>
        <a:p>
          <a:r>
            <a:rPr lang="en-US" sz="2000" b="1" i="0" dirty="0"/>
            <a:t>Sincerity</a:t>
          </a:r>
        </a:p>
        <a:p>
          <a:r>
            <a:rPr lang="en-US" sz="1500" b="0" i="0" dirty="0"/>
            <a:t>Audio = Video</a:t>
          </a:r>
        </a:p>
        <a:p>
          <a:r>
            <a:rPr lang="en-US" sz="1500" b="0" i="0" dirty="0"/>
            <a:t>Clear communication.</a:t>
          </a:r>
          <a:endParaRPr lang="en-US" sz="1500" dirty="0"/>
        </a:p>
      </dgm:t>
    </dgm:pt>
    <dgm:pt modelId="{B4E79E74-1EA3-4D0F-A877-3EBA288EE27E}" type="parTrans" cxnId="{959FD7B4-3945-47CB-834A-D46A40D23789}">
      <dgm:prSet/>
      <dgm:spPr/>
      <dgm:t>
        <a:bodyPr/>
        <a:lstStyle/>
        <a:p>
          <a:endParaRPr lang="en-US"/>
        </a:p>
      </dgm:t>
    </dgm:pt>
    <dgm:pt modelId="{DE222558-15E2-47D9-8A49-740045D8B0A3}" type="sibTrans" cxnId="{959FD7B4-3945-47CB-834A-D46A40D23789}">
      <dgm:prSet/>
      <dgm:spPr/>
      <dgm:t>
        <a:bodyPr/>
        <a:lstStyle/>
        <a:p>
          <a:endParaRPr lang="en-US"/>
        </a:p>
      </dgm:t>
    </dgm:pt>
    <dgm:pt modelId="{2405549D-D622-4037-9CB3-B8150A29116E}">
      <dgm:prSet custT="1"/>
      <dgm:spPr/>
      <dgm:t>
        <a:bodyPr/>
        <a:lstStyle/>
        <a:p>
          <a:r>
            <a:rPr lang="en-US" sz="2000" b="1" i="0" dirty="0"/>
            <a:t>Reliability</a:t>
          </a:r>
        </a:p>
        <a:p>
          <a:r>
            <a:rPr lang="en-US" sz="1700" b="0" i="0" dirty="0"/>
            <a:t>Follow through.  Consider it done!</a:t>
          </a:r>
          <a:endParaRPr lang="en-US" sz="1700" dirty="0"/>
        </a:p>
      </dgm:t>
    </dgm:pt>
    <dgm:pt modelId="{6B7695A9-9086-4B2C-AD65-698E2980607B}" type="parTrans" cxnId="{1DD10DAC-53B1-4681-8A7C-C620AAE70088}">
      <dgm:prSet/>
      <dgm:spPr/>
      <dgm:t>
        <a:bodyPr/>
        <a:lstStyle/>
        <a:p>
          <a:endParaRPr lang="en-US"/>
        </a:p>
      </dgm:t>
    </dgm:pt>
    <dgm:pt modelId="{CD30F8C8-8256-4395-94AD-55BB5FE6C1C4}" type="sibTrans" cxnId="{1DD10DAC-53B1-4681-8A7C-C620AAE70088}">
      <dgm:prSet/>
      <dgm:spPr/>
      <dgm:t>
        <a:bodyPr/>
        <a:lstStyle/>
        <a:p>
          <a:endParaRPr lang="en-US"/>
        </a:p>
      </dgm:t>
    </dgm:pt>
    <dgm:pt modelId="{2CA9D0DE-F89B-4580-8240-4C37416E8FE1}">
      <dgm:prSet custT="1"/>
      <dgm:spPr/>
      <dgm:t>
        <a:bodyPr/>
        <a:lstStyle/>
        <a:p>
          <a:r>
            <a:rPr lang="en-US" sz="2000" b="1" i="0" dirty="0"/>
            <a:t>Competence</a:t>
          </a:r>
        </a:p>
        <a:p>
          <a:r>
            <a:rPr lang="en-US" sz="1800" b="0" i="0" dirty="0"/>
            <a:t>Admit what you know &amp; don’t know.</a:t>
          </a:r>
          <a:endParaRPr lang="en-US" sz="1800" dirty="0"/>
        </a:p>
      </dgm:t>
    </dgm:pt>
    <dgm:pt modelId="{F6045655-1597-4040-B809-80F9B4A91078}" type="parTrans" cxnId="{AD8F3AEB-87F8-43C8-8AF3-555FB88AF42B}">
      <dgm:prSet/>
      <dgm:spPr/>
      <dgm:t>
        <a:bodyPr/>
        <a:lstStyle/>
        <a:p>
          <a:endParaRPr lang="en-US"/>
        </a:p>
      </dgm:t>
    </dgm:pt>
    <dgm:pt modelId="{613D98A8-23E6-47B1-8A34-B0272985E913}" type="sibTrans" cxnId="{AD8F3AEB-87F8-43C8-8AF3-555FB88AF42B}">
      <dgm:prSet/>
      <dgm:spPr/>
      <dgm:t>
        <a:bodyPr/>
        <a:lstStyle/>
        <a:p>
          <a:endParaRPr lang="en-US"/>
        </a:p>
      </dgm:t>
    </dgm:pt>
    <dgm:pt modelId="{C03294AE-2E8F-4D4C-97A9-49480BA35EFC}">
      <dgm:prSet custT="1"/>
      <dgm:spPr/>
      <dgm:t>
        <a:bodyPr/>
        <a:lstStyle/>
        <a:p>
          <a:r>
            <a:rPr lang="en-US" sz="2000" b="1" i="0" dirty="0"/>
            <a:t>Care</a:t>
          </a:r>
        </a:p>
        <a:p>
          <a:r>
            <a:rPr lang="en-US" sz="1800" b="0" i="0" dirty="0"/>
            <a:t>Genuine concern for others.</a:t>
          </a:r>
          <a:endParaRPr lang="en-US" sz="1800" dirty="0"/>
        </a:p>
      </dgm:t>
    </dgm:pt>
    <dgm:pt modelId="{29094425-9095-45DD-8243-5DE0D0AA5107}" type="parTrans" cxnId="{859F551F-468F-4F4C-8E85-790ADAC0B83D}">
      <dgm:prSet/>
      <dgm:spPr/>
      <dgm:t>
        <a:bodyPr/>
        <a:lstStyle/>
        <a:p>
          <a:endParaRPr lang="en-US"/>
        </a:p>
      </dgm:t>
    </dgm:pt>
    <dgm:pt modelId="{C226708E-CD35-47DA-BB22-D273A19BD42C}" type="sibTrans" cxnId="{859F551F-468F-4F4C-8E85-790ADAC0B83D}">
      <dgm:prSet/>
      <dgm:spPr/>
      <dgm:t>
        <a:bodyPr/>
        <a:lstStyle/>
        <a:p>
          <a:endParaRPr lang="en-US"/>
        </a:p>
      </dgm:t>
    </dgm:pt>
    <dgm:pt modelId="{9E9B16DD-A53C-4394-9150-AC51DC0761A3}" type="pres">
      <dgm:prSet presAssocID="{F24D5A97-63AD-4CA0-B66C-1FFDF9FDD1D6}" presName="root" presStyleCnt="0">
        <dgm:presLayoutVars>
          <dgm:dir/>
          <dgm:resizeHandles val="exact"/>
        </dgm:presLayoutVars>
      </dgm:prSet>
      <dgm:spPr/>
    </dgm:pt>
    <dgm:pt modelId="{E4D42A7B-B26D-40CD-89A4-C3AC87269F06}" type="pres">
      <dgm:prSet presAssocID="{3E214CB0-E05C-4D25-B7F3-3588BF4683EA}" presName="compNode" presStyleCnt="0"/>
      <dgm:spPr/>
    </dgm:pt>
    <dgm:pt modelId="{4C8CFE63-14BF-4035-A141-AFCA1AD0C93F}" type="pres">
      <dgm:prSet presAssocID="{3E214CB0-E05C-4D25-B7F3-3588BF4683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FC74D2C-7977-438E-B7FB-55A0B15254DD}" type="pres">
      <dgm:prSet presAssocID="{3E214CB0-E05C-4D25-B7F3-3588BF4683EA}" presName="spaceRect" presStyleCnt="0"/>
      <dgm:spPr/>
    </dgm:pt>
    <dgm:pt modelId="{1F94445E-E7B8-4BA3-A324-2F35565BAA7C}" type="pres">
      <dgm:prSet presAssocID="{3E214CB0-E05C-4D25-B7F3-3588BF4683EA}" presName="textRect" presStyleLbl="revTx" presStyleIdx="0" presStyleCnt="4">
        <dgm:presLayoutVars>
          <dgm:chMax val="1"/>
          <dgm:chPref val="1"/>
        </dgm:presLayoutVars>
      </dgm:prSet>
      <dgm:spPr/>
    </dgm:pt>
    <dgm:pt modelId="{37D1194D-30C2-4744-BD0A-7918B9859089}" type="pres">
      <dgm:prSet presAssocID="{DE222558-15E2-47D9-8A49-740045D8B0A3}" presName="sibTrans" presStyleCnt="0"/>
      <dgm:spPr/>
    </dgm:pt>
    <dgm:pt modelId="{2253972F-7367-4EB5-ABE5-9687D98985CF}" type="pres">
      <dgm:prSet presAssocID="{2405549D-D622-4037-9CB3-B8150A29116E}" presName="compNode" presStyleCnt="0"/>
      <dgm:spPr/>
    </dgm:pt>
    <dgm:pt modelId="{24FFF6E6-4CBE-41A8-8D82-F397711EADA8}" type="pres">
      <dgm:prSet presAssocID="{2405549D-D622-4037-9CB3-B8150A2911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05C11D-838E-48ED-9D5D-34FF8B902CD8}" type="pres">
      <dgm:prSet presAssocID="{2405549D-D622-4037-9CB3-B8150A29116E}" presName="spaceRect" presStyleCnt="0"/>
      <dgm:spPr/>
    </dgm:pt>
    <dgm:pt modelId="{3D8B7478-4171-48ED-B2C8-39AA9E523592}" type="pres">
      <dgm:prSet presAssocID="{2405549D-D622-4037-9CB3-B8150A29116E}" presName="textRect" presStyleLbl="revTx" presStyleIdx="1" presStyleCnt="4">
        <dgm:presLayoutVars>
          <dgm:chMax val="1"/>
          <dgm:chPref val="1"/>
        </dgm:presLayoutVars>
      </dgm:prSet>
      <dgm:spPr/>
    </dgm:pt>
    <dgm:pt modelId="{362BB6BC-9FA3-4CD1-BDA4-7704A096A8F5}" type="pres">
      <dgm:prSet presAssocID="{CD30F8C8-8256-4395-94AD-55BB5FE6C1C4}" presName="sibTrans" presStyleCnt="0"/>
      <dgm:spPr/>
    </dgm:pt>
    <dgm:pt modelId="{C139B290-9C4E-4750-A503-45EA67102149}" type="pres">
      <dgm:prSet presAssocID="{2CA9D0DE-F89B-4580-8240-4C37416E8FE1}" presName="compNode" presStyleCnt="0"/>
      <dgm:spPr/>
    </dgm:pt>
    <dgm:pt modelId="{E052280D-1254-4488-B450-26E3A3B396DF}" type="pres">
      <dgm:prSet presAssocID="{2CA9D0DE-F89B-4580-8240-4C37416E8F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69F197C-4BFA-4988-8299-2FE3E578E703}" type="pres">
      <dgm:prSet presAssocID="{2CA9D0DE-F89B-4580-8240-4C37416E8FE1}" presName="spaceRect" presStyleCnt="0"/>
      <dgm:spPr/>
    </dgm:pt>
    <dgm:pt modelId="{2C4FC674-A275-4409-8951-5B7ABFF787F5}" type="pres">
      <dgm:prSet presAssocID="{2CA9D0DE-F89B-4580-8240-4C37416E8FE1}" presName="textRect" presStyleLbl="revTx" presStyleIdx="2" presStyleCnt="4">
        <dgm:presLayoutVars>
          <dgm:chMax val="1"/>
          <dgm:chPref val="1"/>
        </dgm:presLayoutVars>
      </dgm:prSet>
      <dgm:spPr/>
    </dgm:pt>
    <dgm:pt modelId="{6416BC91-064F-436C-A76F-636973697F02}" type="pres">
      <dgm:prSet presAssocID="{613D98A8-23E6-47B1-8A34-B0272985E913}" presName="sibTrans" presStyleCnt="0"/>
      <dgm:spPr/>
    </dgm:pt>
    <dgm:pt modelId="{E1E442B8-B15D-484C-80FF-D28E30BAA1E2}" type="pres">
      <dgm:prSet presAssocID="{C03294AE-2E8F-4D4C-97A9-49480BA35EFC}" presName="compNode" presStyleCnt="0"/>
      <dgm:spPr/>
    </dgm:pt>
    <dgm:pt modelId="{5F70CCDE-B2BC-4C18-BEFB-6383F5937B9D}" type="pres">
      <dgm:prSet presAssocID="{C03294AE-2E8F-4D4C-97A9-49480BA35E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26D81D4-AD8C-45F4-8425-1BB69D441B10}" type="pres">
      <dgm:prSet presAssocID="{C03294AE-2E8F-4D4C-97A9-49480BA35EFC}" presName="spaceRect" presStyleCnt="0"/>
      <dgm:spPr/>
    </dgm:pt>
    <dgm:pt modelId="{0D8B2BC5-BFB6-4477-936B-3CB765486F35}" type="pres">
      <dgm:prSet presAssocID="{C03294AE-2E8F-4D4C-97A9-49480BA35EF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59F551F-468F-4F4C-8E85-790ADAC0B83D}" srcId="{F24D5A97-63AD-4CA0-B66C-1FFDF9FDD1D6}" destId="{C03294AE-2E8F-4D4C-97A9-49480BA35EFC}" srcOrd="3" destOrd="0" parTransId="{29094425-9095-45DD-8243-5DE0D0AA5107}" sibTransId="{C226708E-CD35-47DA-BB22-D273A19BD42C}"/>
    <dgm:cxn modelId="{904A2220-C479-43FF-A0CC-EA0C4E9A1359}" type="presOf" srcId="{2CA9D0DE-F89B-4580-8240-4C37416E8FE1}" destId="{2C4FC674-A275-4409-8951-5B7ABFF787F5}" srcOrd="0" destOrd="0" presId="urn:microsoft.com/office/officeart/2018/2/layout/IconLabelList"/>
    <dgm:cxn modelId="{86B0604F-CC7A-4103-9423-F053201723FA}" type="presOf" srcId="{3E214CB0-E05C-4D25-B7F3-3588BF4683EA}" destId="{1F94445E-E7B8-4BA3-A324-2F35565BAA7C}" srcOrd="0" destOrd="0" presId="urn:microsoft.com/office/officeart/2018/2/layout/IconLabelList"/>
    <dgm:cxn modelId="{3903829D-2B54-4AD4-89E5-4E7624F510AE}" type="presOf" srcId="{C03294AE-2E8F-4D4C-97A9-49480BA35EFC}" destId="{0D8B2BC5-BFB6-4477-936B-3CB765486F35}" srcOrd="0" destOrd="0" presId="urn:microsoft.com/office/officeart/2018/2/layout/IconLabelList"/>
    <dgm:cxn modelId="{EFE0C9A0-361D-4473-AF6E-177F4FCEB454}" type="presOf" srcId="{2405549D-D622-4037-9CB3-B8150A29116E}" destId="{3D8B7478-4171-48ED-B2C8-39AA9E523592}" srcOrd="0" destOrd="0" presId="urn:microsoft.com/office/officeart/2018/2/layout/IconLabelList"/>
    <dgm:cxn modelId="{1DD10DAC-53B1-4681-8A7C-C620AAE70088}" srcId="{F24D5A97-63AD-4CA0-B66C-1FFDF9FDD1D6}" destId="{2405549D-D622-4037-9CB3-B8150A29116E}" srcOrd="1" destOrd="0" parTransId="{6B7695A9-9086-4B2C-AD65-698E2980607B}" sibTransId="{CD30F8C8-8256-4395-94AD-55BB5FE6C1C4}"/>
    <dgm:cxn modelId="{99AD76AC-3FAA-470B-99A9-9662ECBA6D19}" type="presOf" srcId="{F24D5A97-63AD-4CA0-B66C-1FFDF9FDD1D6}" destId="{9E9B16DD-A53C-4394-9150-AC51DC0761A3}" srcOrd="0" destOrd="0" presId="urn:microsoft.com/office/officeart/2018/2/layout/IconLabelList"/>
    <dgm:cxn modelId="{959FD7B4-3945-47CB-834A-D46A40D23789}" srcId="{F24D5A97-63AD-4CA0-B66C-1FFDF9FDD1D6}" destId="{3E214CB0-E05C-4D25-B7F3-3588BF4683EA}" srcOrd="0" destOrd="0" parTransId="{B4E79E74-1EA3-4D0F-A877-3EBA288EE27E}" sibTransId="{DE222558-15E2-47D9-8A49-740045D8B0A3}"/>
    <dgm:cxn modelId="{AD8F3AEB-87F8-43C8-8AF3-555FB88AF42B}" srcId="{F24D5A97-63AD-4CA0-B66C-1FFDF9FDD1D6}" destId="{2CA9D0DE-F89B-4580-8240-4C37416E8FE1}" srcOrd="2" destOrd="0" parTransId="{F6045655-1597-4040-B809-80F9B4A91078}" sibTransId="{613D98A8-23E6-47B1-8A34-B0272985E913}"/>
    <dgm:cxn modelId="{4529061C-F5B4-4117-8ED1-53D487FE0463}" type="presParOf" srcId="{9E9B16DD-A53C-4394-9150-AC51DC0761A3}" destId="{E4D42A7B-B26D-40CD-89A4-C3AC87269F06}" srcOrd="0" destOrd="0" presId="urn:microsoft.com/office/officeart/2018/2/layout/IconLabelList"/>
    <dgm:cxn modelId="{7E6B4E04-4258-494E-9365-8FBDF557E5E9}" type="presParOf" srcId="{E4D42A7B-B26D-40CD-89A4-C3AC87269F06}" destId="{4C8CFE63-14BF-4035-A141-AFCA1AD0C93F}" srcOrd="0" destOrd="0" presId="urn:microsoft.com/office/officeart/2018/2/layout/IconLabelList"/>
    <dgm:cxn modelId="{39D65894-1DB2-4CCB-A940-4A048F3BC2CD}" type="presParOf" srcId="{E4D42A7B-B26D-40CD-89A4-C3AC87269F06}" destId="{9FC74D2C-7977-438E-B7FB-55A0B15254DD}" srcOrd="1" destOrd="0" presId="urn:microsoft.com/office/officeart/2018/2/layout/IconLabelList"/>
    <dgm:cxn modelId="{AE45445C-C668-405D-94F1-CC9A770B2041}" type="presParOf" srcId="{E4D42A7B-B26D-40CD-89A4-C3AC87269F06}" destId="{1F94445E-E7B8-4BA3-A324-2F35565BAA7C}" srcOrd="2" destOrd="0" presId="urn:microsoft.com/office/officeart/2018/2/layout/IconLabelList"/>
    <dgm:cxn modelId="{A3044089-432A-4999-BFF5-E2C51ECC1355}" type="presParOf" srcId="{9E9B16DD-A53C-4394-9150-AC51DC0761A3}" destId="{37D1194D-30C2-4744-BD0A-7918B9859089}" srcOrd="1" destOrd="0" presId="urn:microsoft.com/office/officeart/2018/2/layout/IconLabelList"/>
    <dgm:cxn modelId="{1D2465D8-FD78-42D7-B469-8ABA094A74A8}" type="presParOf" srcId="{9E9B16DD-A53C-4394-9150-AC51DC0761A3}" destId="{2253972F-7367-4EB5-ABE5-9687D98985CF}" srcOrd="2" destOrd="0" presId="urn:microsoft.com/office/officeart/2018/2/layout/IconLabelList"/>
    <dgm:cxn modelId="{A3617AFD-5C71-4945-82F5-B7F8D1BCC808}" type="presParOf" srcId="{2253972F-7367-4EB5-ABE5-9687D98985CF}" destId="{24FFF6E6-4CBE-41A8-8D82-F397711EADA8}" srcOrd="0" destOrd="0" presId="urn:microsoft.com/office/officeart/2018/2/layout/IconLabelList"/>
    <dgm:cxn modelId="{A1AC679B-133E-4983-AE9F-0993E65C7C00}" type="presParOf" srcId="{2253972F-7367-4EB5-ABE5-9687D98985CF}" destId="{9405C11D-838E-48ED-9D5D-34FF8B902CD8}" srcOrd="1" destOrd="0" presId="urn:microsoft.com/office/officeart/2018/2/layout/IconLabelList"/>
    <dgm:cxn modelId="{450C7FAA-CEEA-4908-A0A8-6A9C6C083281}" type="presParOf" srcId="{2253972F-7367-4EB5-ABE5-9687D98985CF}" destId="{3D8B7478-4171-48ED-B2C8-39AA9E523592}" srcOrd="2" destOrd="0" presId="urn:microsoft.com/office/officeart/2018/2/layout/IconLabelList"/>
    <dgm:cxn modelId="{642C74E4-B21E-4627-A74B-73145B3CEE61}" type="presParOf" srcId="{9E9B16DD-A53C-4394-9150-AC51DC0761A3}" destId="{362BB6BC-9FA3-4CD1-BDA4-7704A096A8F5}" srcOrd="3" destOrd="0" presId="urn:microsoft.com/office/officeart/2018/2/layout/IconLabelList"/>
    <dgm:cxn modelId="{077B1337-3913-48F0-98EF-45C5B8F3695C}" type="presParOf" srcId="{9E9B16DD-A53C-4394-9150-AC51DC0761A3}" destId="{C139B290-9C4E-4750-A503-45EA67102149}" srcOrd="4" destOrd="0" presId="urn:microsoft.com/office/officeart/2018/2/layout/IconLabelList"/>
    <dgm:cxn modelId="{F6CAD152-37AB-40D0-8AA1-C66FB8081864}" type="presParOf" srcId="{C139B290-9C4E-4750-A503-45EA67102149}" destId="{E052280D-1254-4488-B450-26E3A3B396DF}" srcOrd="0" destOrd="0" presId="urn:microsoft.com/office/officeart/2018/2/layout/IconLabelList"/>
    <dgm:cxn modelId="{F7096A91-5630-4BF0-A48B-3FC10CACE389}" type="presParOf" srcId="{C139B290-9C4E-4750-A503-45EA67102149}" destId="{D69F197C-4BFA-4988-8299-2FE3E578E703}" srcOrd="1" destOrd="0" presId="urn:microsoft.com/office/officeart/2018/2/layout/IconLabelList"/>
    <dgm:cxn modelId="{3DABA409-A60E-448D-A99C-74CFABF63404}" type="presParOf" srcId="{C139B290-9C4E-4750-A503-45EA67102149}" destId="{2C4FC674-A275-4409-8951-5B7ABFF787F5}" srcOrd="2" destOrd="0" presId="urn:microsoft.com/office/officeart/2018/2/layout/IconLabelList"/>
    <dgm:cxn modelId="{4D7F8E40-B53A-4344-A8CE-773B3BC7163B}" type="presParOf" srcId="{9E9B16DD-A53C-4394-9150-AC51DC0761A3}" destId="{6416BC91-064F-436C-A76F-636973697F02}" srcOrd="5" destOrd="0" presId="urn:microsoft.com/office/officeart/2018/2/layout/IconLabelList"/>
    <dgm:cxn modelId="{239091A8-FC34-4181-8FFF-407AD22E1FCA}" type="presParOf" srcId="{9E9B16DD-A53C-4394-9150-AC51DC0761A3}" destId="{E1E442B8-B15D-484C-80FF-D28E30BAA1E2}" srcOrd="6" destOrd="0" presId="urn:microsoft.com/office/officeart/2018/2/layout/IconLabelList"/>
    <dgm:cxn modelId="{45B48AC9-6316-497E-AD30-23ABF16CF9B6}" type="presParOf" srcId="{E1E442B8-B15D-484C-80FF-D28E30BAA1E2}" destId="{5F70CCDE-B2BC-4C18-BEFB-6383F5937B9D}" srcOrd="0" destOrd="0" presId="urn:microsoft.com/office/officeart/2018/2/layout/IconLabelList"/>
    <dgm:cxn modelId="{91FCF96C-FCA4-4F0C-9ADF-F3F6AD685991}" type="presParOf" srcId="{E1E442B8-B15D-484C-80FF-D28E30BAA1E2}" destId="{E26D81D4-AD8C-45F4-8425-1BB69D441B10}" srcOrd="1" destOrd="0" presId="urn:microsoft.com/office/officeart/2018/2/layout/IconLabelList"/>
    <dgm:cxn modelId="{A5DBE3E0-F9CC-4960-AF2F-C46C9ECB1FDB}" type="presParOf" srcId="{E1E442B8-B15D-484C-80FF-D28E30BAA1E2}" destId="{0D8B2BC5-BFB6-4477-936B-3CB765486F3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0E31D-7616-4CE1-814A-B83C62FA387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FEA1D-7C28-4ECF-BCD0-9E89CD28A7F0}">
      <dgm:prSet/>
      <dgm:spPr/>
      <dgm:t>
        <a:bodyPr/>
        <a:lstStyle/>
        <a:p>
          <a:r>
            <a:rPr lang="en-US" b="0" i="1" dirty="0"/>
            <a:t>Team members who refuse to listen will eventually be surrounded by people who have nothing to say.  </a:t>
          </a:r>
          <a:endParaRPr lang="en-US" dirty="0"/>
        </a:p>
      </dgm:t>
    </dgm:pt>
    <dgm:pt modelId="{0F7A6C65-6876-4A13-B01A-DC62E9650BD0}" type="parTrans" cxnId="{D5B12585-2506-48B9-BD2F-BB122FBE6F9C}">
      <dgm:prSet/>
      <dgm:spPr/>
      <dgm:t>
        <a:bodyPr/>
        <a:lstStyle/>
        <a:p>
          <a:endParaRPr lang="en-US"/>
        </a:p>
      </dgm:t>
    </dgm:pt>
    <dgm:pt modelId="{F8D7967B-6306-4539-BFBF-41CD62BB3446}" type="sibTrans" cxnId="{D5B12585-2506-48B9-BD2F-BB122FBE6F9C}">
      <dgm:prSet/>
      <dgm:spPr/>
      <dgm:t>
        <a:bodyPr/>
        <a:lstStyle/>
        <a:p>
          <a:endParaRPr lang="en-US"/>
        </a:p>
      </dgm:t>
    </dgm:pt>
    <dgm:pt modelId="{3328545F-C8D3-4E4E-8706-A4635A2EF138}">
      <dgm:prSet/>
      <dgm:spPr/>
      <dgm:t>
        <a:bodyPr/>
        <a:lstStyle/>
        <a:p>
          <a:r>
            <a:rPr lang="en-US" b="0" i="1" dirty="0"/>
            <a:t>What we want to hear the least is what we need to hear the most.</a:t>
          </a:r>
          <a:endParaRPr lang="en-US" dirty="0"/>
        </a:p>
      </dgm:t>
    </dgm:pt>
    <dgm:pt modelId="{E5BA6B10-F766-4776-830E-BB7C12A8A3D1}" type="parTrans" cxnId="{34E83D94-2859-4468-AEC9-6774353BC8BC}">
      <dgm:prSet/>
      <dgm:spPr/>
      <dgm:t>
        <a:bodyPr/>
        <a:lstStyle/>
        <a:p>
          <a:endParaRPr lang="en-US"/>
        </a:p>
      </dgm:t>
    </dgm:pt>
    <dgm:pt modelId="{49A6225B-262A-42BD-ACC3-0995EF4F6698}" type="sibTrans" cxnId="{34E83D94-2859-4468-AEC9-6774353BC8BC}">
      <dgm:prSet/>
      <dgm:spPr/>
      <dgm:t>
        <a:bodyPr/>
        <a:lstStyle/>
        <a:p>
          <a:endParaRPr lang="en-US"/>
        </a:p>
      </dgm:t>
    </dgm:pt>
    <dgm:pt modelId="{91AFFD8A-5538-405F-8919-15D1723A7E0D}" type="pres">
      <dgm:prSet presAssocID="{E440E31D-7616-4CE1-814A-B83C62FA38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FBBEFC-635B-49ED-A15C-64F3076EAD78}" type="pres">
      <dgm:prSet presAssocID="{46EFEA1D-7C28-4ECF-BCD0-9E89CD28A7F0}" presName="hierRoot1" presStyleCnt="0"/>
      <dgm:spPr/>
    </dgm:pt>
    <dgm:pt modelId="{59FACB51-1339-47C9-9B97-D6D30EEFB754}" type="pres">
      <dgm:prSet presAssocID="{46EFEA1D-7C28-4ECF-BCD0-9E89CD28A7F0}" presName="composite" presStyleCnt="0"/>
      <dgm:spPr/>
    </dgm:pt>
    <dgm:pt modelId="{D53F6545-7F37-4912-A696-5DFA6726A8C4}" type="pres">
      <dgm:prSet presAssocID="{46EFEA1D-7C28-4ECF-BCD0-9E89CD28A7F0}" presName="background" presStyleLbl="node0" presStyleIdx="0" presStyleCnt="2"/>
      <dgm:spPr/>
    </dgm:pt>
    <dgm:pt modelId="{FC5D37EF-6E96-4FAD-9043-E1093809AFCA}" type="pres">
      <dgm:prSet presAssocID="{46EFEA1D-7C28-4ECF-BCD0-9E89CD28A7F0}" presName="text" presStyleLbl="fgAcc0" presStyleIdx="0" presStyleCnt="2">
        <dgm:presLayoutVars>
          <dgm:chPref val="3"/>
        </dgm:presLayoutVars>
      </dgm:prSet>
      <dgm:spPr/>
    </dgm:pt>
    <dgm:pt modelId="{CB8DF8EB-7BE6-4AAC-B59A-F62621D1E551}" type="pres">
      <dgm:prSet presAssocID="{46EFEA1D-7C28-4ECF-BCD0-9E89CD28A7F0}" presName="hierChild2" presStyleCnt="0"/>
      <dgm:spPr/>
    </dgm:pt>
    <dgm:pt modelId="{42B2A496-0474-44BC-B4C7-FDF0EC9021E5}" type="pres">
      <dgm:prSet presAssocID="{3328545F-C8D3-4E4E-8706-A4635A2EF138}" presName="hierRoot1" presStyleCnt="0"/>
      <dgm:spPr/>
    </dgm:pt>
    <dgm:pt modelId="{0BE0CBDC-6A38-4A10-B4AE-6413A2801C27}" type="pres">
      <dgm:prSet presAssocID="{3328545F-C8D3-4E4E-8706-A4635A2EF138}" presName="composite" presStyleCnt="0"/>
      <dgm:spPr/>
    </dgm:pt>
    <dgm:pt modelId="{B1295A48-D588-482E-9E02-1D05EB4BC951}" type="pres">
      <dgm:prSet presAssocID="{3328545F-C8D3-4E4E-8706-A4635A2EF138}" presName="background" presStyleLbl="node0" presStyleIdx="1" presStyleCnt="2"/>
      <dgm:spPr/>
    </dgm:pt>
    <dgm:pt modelId="{9C130928-9634-4577-B6DD-4BF94EDF99DF}" type="pres">
      <dgm:prSet presAssocID="{3328545F-C8D3-4E4E-8706-A4635A2EF138}" presName="text" presStyleLbl="fgAcc0" presStyleIdx="1" presStyleCnt="2">
        <dgm:presLayoutVars>
          <dgm:chPref val="3"/>
        </dgm:presLayoutVars>
      </dgm:prSet>
      <dgm:spPr/>
    </dgm:pt>
    <dgm:pt modelId="{7836DED1-B050-4828-9A4B-BC7A10292951}" type="pres">
      <dgm:prSet presAssocID="{3328545F-C8D3-4E4E-8706-A4635A2EF138}" presName="hierChild2" presStyleCnt="0"/>
      <dgm:spPr/>
    </dgm:pt>
  </dgm:ptLst>
  <dgm:cxnLst>
    <dgm:cxn modelId="{2905E583-AE1D-44CE-BD0E-B63B12633E27}" type="presOf" srcId="{E440E31D-7616-4CE1-814A-B83C62FA387A}" destId="{91AFFD8A-5538-405F-8919-15D1723A7E0D}" srcOrd="0" destOrd="0" presId="urn:microsoft.com/office/officeart/2005/8/layout/hierarchy1"/>
    <dgm:cxn modelId="{D5B12585-2506-48B9-BD2F-BB122FBE6F9C}" srcId="{E440E31D-7616-4CE1-814A-B83C62FA387A}" destId="{46EFEA1D-7C28-4ECF-BCD0-9E89CD28A7F0}" srcOrd="0" destOrd="0" parTransId="{0F7A6C65-6876-4A13-B01A-DC62E9650BD0}" sibTransId="{F8D7967B-6306-4539-BFBF-41CD62BB3446}"/>
    <dgm:cxn modelId="{34E83D94-2859-4468-AEC9-6774353BC8BC}" srcId="{E440E31D-7616-4CE1-814A-B83C62FA387A}" destId="{3328545F-C8D3-4E4E-8706-A4635A2EF138}" srcOrd="1" destOrd="0" parTransId="{E5BA6B10-F766-4776-830E-BB7C12A8A3D1}" sibTransId="{49A6225B-262A-42BD-ACC3-0995EF4F6698}"/>
    <dgm:cxn modelId="{F3122EA6-C9C6-4D7F-A26E-5811883CD8DB}" type="presOf" srcId="{46EFEA1D-7C28-4ECF-BCD0-9E89CD28A7F0}" destId="{FC5D37EF-6E96-4FAD-9043-E1093809AFCA}" srcOrd="0" destOrd="0" presId="urn:microsoft.com/office/officeart/2005/8/layout/hierarchy1"/>
    <dgm:cxn modelId="{07F580A9-95AB-4520-A7EF-697D69597DD9}" type="presOf" srcId="{3328545F-C8D3-4E4E-8706-A4635A2EF138}" destId="{9C130928-9634-4577-B6DD-4BF94EDF99DF}" srcOrd="0" destOrd="0" presId="urn:microsoft.com/office/officeart/2005/8/layout/hierarchy1"/>
    <dgm:cxn modelId="{670C5B68-759F-484C-A3EB-6EB3E747CD4D}" type="presParOf" srcId="{91AFFD8A-5538-405F-8919-15D1723A7E0D}" destId="{F5FBBEFC-635B-49ED-A15C-64F3076EAD78}" srcOrd="0" destOrd="0" presId="urn:microsoft.com/office/officeart/2005/8/layout/hierarchy1"/>
    <dgm:cxn modelId="{B69BFEB0-5E4F-442B-BA83-12EAB736F4F1}" type="presParOf" srcId="{F5FBBEFC-635B-49ED-A15C-64F3076EAD78}" destId="{59FACB51-1339-47C9-9B97-D6D30EEFB754}" srcOrd="0" destOrd="0" presId="urn:microsoft.com/office/officeart/2005/8/layout/hierarchy1"/>
    <dgm:cxn modelId="{3DCE6F7C-2505-48E6-9C14-DB56B0E01F70}" type="presParOf" srcId="{59FACB51-1339-47C9-9B97-D6D30EEFB754}" destId="{D53F6545-7F37-4912-A696-5DFA6726A8C4}" srcOrd="0" destOrd="0" presId="urn:microsoft.com/office/officeart/2005/8/layout/hierarchy1"/>
    <dgm:cxn modelId="{57776BE5-BA59-4C71-AC32-F2627A7640AB}" type="presParOf" srcId="{59FACB51-1339-47C9-9B97-D6D30EEFB754}" destId="{FC5D37EF-6E96-4FAD-9043-E1093809AFCA}" srcOrd="1" destOrd="0" presId="urn:microsoft.com/office/officeart/2005/8/layout/hierarchy1"/>
    <dgm:cxn modelId="{7B9A6750-E044-4242-B2B0-F5D6CCA6E9EE}" type="presParOf" srcId="{F5FBBEFC-635B-49ED-A15C-64F3076EAD78}" destId="{CB8DF8EB-7BE6-4AAC-B59A-F62621D1E551}" srcOrd="1" destOrd="0" presId="urn:microsoft.com/office/officeart/2005/8/layout/hierarchy1"/>
    <dgm:cxn modelId="{57736E38-D4DC-43CE-B64E-2BCEF2EA27AA}" type="presParOf" srcId="{91AFFD8A-5538-405F-8919-15D1723A7E0D}" destId="{42B2A496-0474-44BC-B4C7-FDF0EC9021E5}" srcOrd="1" destOrd="0" presId="urn:microsoft.com/office/officeart/2005/8/layout/hierarchy1"/>
    <dgm:cxn modelId="{ABD1A3BD-69BD-4BB5-B493-DD50605CF311}" type="presParOf" srcId="{42B2A496-0474-44BC-B4C7-FDF0EC9021E5}" destId="{0BE0CBDC-6A38-4A10-B4AE-6413A2801C27}" srcOrd="0" destOrd="0" presId="urn:microsoft.com/office/officeart/2005/8/layout/hierarchy1"/>
    <dgm:cxn modelId="{6054C7CA-EEE3-4E58-BCAB-BF6312ACBBEA}" type="presParOf" srcId="{0BE0CBDC-6A38-4A10-B4AE-6413A2801C27}" destId="{B1295A48-D588-482E-9E02-1D05EB4BC951}" srcOrd="0" destOrd="0" presId="urn:microsoft.com/office/officeart/2005/8/layout/hierarchy1"/>
    <dgm:cxn modelId="{E69171A4-D8A7-4AD2-9F29-576CDD020980}" type="presParOf" srcId="{0BE0CBDC-6A38-4A10-B4AE-6413A2801C27}" destId="{9C130928-9634-4577-B6DD-4BF94EDF99DF}" srcOrd="1" destOrd="0" presId="urn:microsoft.com/office/officeart/2005/8/layout/hierarchy1"/>
    <dgm:cxn modelId="{304B1AF3-0396-4EA9-B9C3-5AEF4834E291}" type="presParOf" srcId="{42B2A496-0474-44BC-B4C7-FDF0EC9021E5}" destId="{7836DED1-B050-4828-9A4B-BC7A102929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1BE1-8F1E-4806-859D-3469D911DC0E}">
      <dsp:nvSpPr>
        <dsp:cNvPr id="0" name=""/>
        <dsp:cNvSpPr/>
      </dsp:nvSpPr>
      <dsp:spPr>
        <a:xfrm>
          <a:off x="0" y="664996"/>
          <a:ext cx="2750394" cy="17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024B5-9283-45AA-B411-3024D7967913}">
      <dsp:nvSpPr>
        <dsp:cNvPr id="0" name=""/>
        <dsp:cNvSpPr/>
      </dsp:nvSpPr>
      <dsp:spPr>
        <a:xfrm>
          <a:off x="305599" y="955315"/>
          <a:ext cx="2750394" cy="174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ME</a:t>
          </a:r>
          <a:r>
            <a:rPr lang="en-US" sz="2700" kern="1200"/>
            <a:t> – How can I be a good team member?</a:t>
          </a:r>
        </a:p>
      </dsp:txBody>
      <dsp:txXfrm>
        <a:off x="356752" y="1006468"/>
        <a:ext cx="2648088" cy="1644194"/>
      </dsp:txXfrm>
    </dsp:sp>
    <dsp:sp modelId="{F8277BDC-2C9A-4EF6-AF4F-E10B3403654A}">
      <dsp:nvSpPr>
        <dsp:cNvPr id="0" name=""/>
        <dsp:cNvSpPr/>
      </dsp:nvSpPr>
      <dsp:spPr>
        <a:xfrm>
          <a:off x="3361593" y="664996"/>
          <a:ext cx="2750394" cy="17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D666E9-59B8-4A67-B76B-529E0D6240CB}">
      <dsp:nvSpPr>
        <dsp:cNvPr id="0" name=""/>
        <dsp:cNvSpPr/>
      </dsp:nvSpPr>
      <dsp:spPr>
        <a:xfrm>
          <a:off x="3667193" y="955315"/>
          <a:ext cx="2750394" cy="174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WE</a:t>
          </a:r>
          <a:r>
            <a:rPr lang="en-US" sz="2700" kern="1200"/>
            <a:t> – How can I work better with my team?</a:t>
          </a:r>
        </a:p>
      </dsp:txBody>
      <dsp:txXfrm>
        <a:off x="3718346" y="1006468"/>
        <a:ext cx="2648088" cy="1644194"/>
      </dsp:txXfrm>
    </dsp:sp>
    <dsp:sp modelId="{4618DF94-63E9-4C37-A329-6AE72335A4D1}">
      <dsp:nvSpPr>
        <dsp:cNvPr id="0" name=""/>
        <dsp:cNvSpPr/>
      </dsp:nvSpPr>
      <dsp:spPr>
        <a:xfrm>
          <a:off x="6723187" y="664996"/>
          <a:ext cx="2750394" cy="17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24B078-C973-4A97-928B-5C3598B22FEB}">
      <dsp:nvSpPr>
        <dsp:cNvPr id="0" name=""/>
        <dsp:cNvSpPr/>
      </dsp:nvSpPr>
      <dsp:spPr>
        <a:xfrm>
          <a:off x="7028787" y="955315"/>
          <a:ext cx="2750394" cy="174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TEAM</a:t>
          </a:r>
          <a:r>
            <a:rPr lang="en-US" sz="2700" kern="1200"/>
            <a:t> – How can my team be more effective?</a:t>
          </a:r>
        </a:p>
      </dsp:txBody>
      <dsp:txXfrm>
        <a:off x="7079940" y="1006468"/>
        <a:ext cx="2648088" cy="1644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CFE63-14BF-4035-A141-AFCA1AD0C93F}">
      <dsp:nvSpPr>
        <dsp:cNvPr id="0" name=""/>
        <dsp:cNvSpPr/>
      </dsp:nvSpPr>
      <dsp:spPr>
        <a:xfrm>
          <a:off x="816508" y="624748"/>
          <a:ext cx="922207" cy="922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4445E-E7B8-4BA3-A324-2F35565BAA7C}">
      <dsp:nvSpPr>
        <dsp:cNvPr id="0" name=""/>
        <dsp:cNvSpPr/>
      </dsp:nvSpPr>
      <dsp:spPr>
        <a:xfrm>
          <a:off x="252937" y="1864566"/>
          <a:ext cx="204934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Sincerity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Audio = Video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Clear communication.</a:t>
          </a:r>
          <a:endParaRPr lang="en-US" sz="1500" kern="1200" dirty="0"/>
        </a:p>
      </dsp:txBody>
      <dsp:txXfrm>
        <a:off x="252937" y="1864566"/>
        <a:ext cx="2049349" cy="877500"/>
      </dsp:txXfrm>
    </dsp:sp>
    <dsp:sp modelId="{24FFF6E6-4CBE-41A8-8D82-F397711EADA8}">
      <dsp:nvSpPr>
        <dsp:cNvPr id="0" name=""/>
        <dsp:cNvSpPr/>
      </dsp:nvSpPr>
      <dsp:spPr>
        <a:xfrm>
          <a:off x="3224494" y="624748"/>
          <a:ext cx="922207" cy="922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B7478-4171-48ED-B2C8-39AA9E523592}">
      <dsp:nvSpPr>
        <dsp:cNvPr id="0" name=""/>
        <dsp:cNvSpPr/>
      </dsp:nvSpPr>
      <dsp:spPr>
        <a:xfrm>
          <a:off x="2660923" y="1864566"/>
          <a:ext cx="204934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Reliability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Follow through.  Consider it done!</a:t>
          </a:r>
          <a:endParaRPr lang="en-US" sz="1700" kern="1200" dirty="0"/>
        </a:p>
      </dsp:txBody>
      <dsp:txXfrm>
        <a:off x="2660923" y="1864566"/>
        <a:ext cx="2049349" cy="877500"/>
      </dsp:txXfrm>
    </dsp:sp>
    <dsp:sp modelId="{E052280D-1254-4488-B450-26E3A3B396DF}">
      <dsp:nvSpPr>
        <dsp:cNvPr id="0" name=""/>
        <dsp:cNvSpPr/>
      </dsp:nvSpPr>
      <dsp:spPr>
        <a:xfrm>
          <a:off x="5632480" y="624748"/>
          <a:ext cx="922207" cy="9222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C674-A275-4409-8951-5B7ABFF787F5}">
      <dsp:nvSpPr>
        <dsp:cNvPr id="0" name=""/>
        <dsp:cNvSpPr/>
      </dsp:nvSpPr>
      <dsp:spPr>
        <a:xfrm>
          <a:off x="5068909" y="1864566"/>
          <a:ext cx="204934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Competence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Admit what you know &amp; don’t know.</a:t>
          </a:r>
          <a:endParaRPr lang="en-US" sz="1800" kern="1200" dirty="0"/>
        </a:p>
      </dsp:txBody>
      <dsp:txXfrm>
        <a:off x="5068909" y="1864566"/>
        <a:ext cx="2049349" cy="877500"/>
      </dsp:txXfrm>
    </dsp:sp>
    <dsp:sp modelId="{5F70CCDE-B2BC-4C18-BEFB-6383F5937B9D}">
      <dsp:nvSpPr>
        <dsp:cNvPr id="0" name=""/>
        <dsp:cNvSpPr/>
      </dsp:nvSpPr>
      <dsp:spPr>
        <a:xfrm>
          <a:off x="8040465" y="624748"/>
          <a:ext cx="922207" cy="9222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B2BC5-BFB6-4477-936B-3CB765486F35}">
      <dsp:nvSpPr>
        <dsp:cNvPr id="0" name=""/>
        <dsp:cNvSpPr/>
      </dsp:nvSpPr>
      <dsp:spPr>
        <a:xfrm>
          <a:off x="7476894" y="1864566"/>
          <a:ext cx="204934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Care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Genuine concern for others.</a:t>
          </a:r>
          <a:endParaRPr lang="en-US" sz="1800" kern="1200" dirty="0"/>
        </a:p>
      </dsp:txBody>
      <dsp:txXfrm>
        <a:off x="7476894" y="1864566"/>
        <a:ext cx="2049349" cy="87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6545-7F37-4912-A696-5DFA6726A8C4}">
      <dsp:nvSpPr>
        <dsp:cNvPr id="0" name=""/>
        <dsp:cNvSpPr/>
      </dsp:nvSpPr>
      <dsp:spPr>
        <a:xfrm>
          <a:off x="72714" y="1138"/>
          <a:ext cx="3926587" cy="2493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5D37EF-6E96-4FAD-9043-E1093809AFCA}">
      <dsp:nvSpPr>
        <dsp:cNvPr id="0" name=""/>
        <dsp:cNvSpPr/>
      </dsp:nvSpPr>
      <dsp:spPr>
        <a:xfrm>
          <a:off x="509002" y="415611"/>
          <a:ext cx="3926587" cy="2493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dirty="0"/>
            <a:t>Team members who refuse to listen will eventually be surrounded by people who have nothing to say.  </a:t>
          </a:r>
          <a:endParaRPr lang="en-US" sz="2600" kern="1200" dirty="0"/>
        </a:p>
      </dsp:txBody>
      <dsp:txXfrm>
        <a:off x="582031" y="488640"/>
        <a:ext cx="3780529" cy="2347325"/>
      </dsp:txXfrm>
    </dsp:sp>
    <dsp:sp modelId="{B1295A48-D588-482E-9E02-1D05EB4BC951}">
      <dsp:nvSpPr>
        <dsp:cNvPr id="0" name=""/>
        <dsp:cNvSpPr/>
      </dsp:nvSpPr>
      <dsp:spPr>
        <a:xfrm>
          <a:off x="4871877" y="1138"/>
          <a:ext cx="3926587" cy="2493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130928-9634-4577-B6DD-4BF94EDF99DF}">
      <dsp:nvSpPr>
        <dsp:cNvPr id="0" name=""/>
        <dsp:cNvSpPr/>
      </dsp:nvSpPr>
      <dsp:spPr>
        <a:xfrm>
          <a:off x="5308164" y="415611"/>
          <a:ext cx="3926587" cy="2493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dirty="0"/>
            <a:t>What we want to hear the least is what we need to hear the most.</a:t>
          </a:r>
          <a:endParaRPr lang="en-US" sz="2600" kern="1200" dirty="0"/>
        </a:p>
      </dsp:txBody>
      <dsp:txXfrm>
        <a:off x="5381193" y="488640"/>
        <a:ext cx="3780529" cy="234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2295CE-0B5E-730A-5A42-45F82CF193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49710-84CA-254E-F00A-C36D3EB35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CB89-007F-0A43-A522-DBB8D7E0A41E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42EF7-DC03-2563-F911-0AE209FB7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6B55D-749E-67EC-701F-A2B05BBCE7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EE8-FA50-2E47-853D-186B35FFF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795988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 i="0"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5002407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052102B-C709-5659-0A91-D94A0A6B3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5416" y="1295473"/>
            <a:ext cx="3526443" cy="3835780"/>
          </a:xfrm>
          <a:prstGeom prst="rect">
            <a:avLst/>
          </a:prstGeom>
        </p:spPr>
      </p:pic>
      <p:pic>
        <p:nvPicPr>
          <p:cNvPr id="19" name="Picture 18" descr="RVM Consulting Logo">
            <a:extLst>
              <a:ext uri="{FF2B5EF4-FFF2-40B4-BE49-F238E27FC236}">
                <a16:creationId xmlns:a16="http://schemas.microsoft.com/office/drawing/2014/main" id="{3B47F432-4686-60A3-B7F7-B4B32E23C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810" y="5424849"/>
            <a:ext cx="5590674" cy="18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latin typeface="Source Sans Pro" panose="020B0503030403020204" pitchFamily="34" charset="0"/>
              </a:defRPr>
            </a:lvl2pPr>
            <a:lvl3pPr marL="914400" indent="0">
              <a:buNone/>
              <a:defRPr sz="1600">
                <a:latin typeface="Source Sans Pro" panose="020B0503030403020204" pitchFamily="34" charset="0"/>
              </a:defRPr>
            </a:lvl3pPr>
            <a:lvl4pPr marL="1371600" indent="0">
              <a:buNone/>
              <a:defRPr sz="1400">
                <a:latin typeface="Source Sans Pro" panose="020B0503030403020204" pitchFamily="34" charset="0"/>
              </a:defRPr>
            </a:lvl4pPr>
            <a:lvl5pPr marL="1828800" indent="0">
              <a:buNone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latin typeface="Source Sans Pro" panose="020B0503030403020204" pitchFamily="34" charset="0"/>
              </a:defRPr>
            </a:lvl2pPr>
            <a:lvl3pPr marL="914400" indent="0">
              <a:buNone/>
              <a:defRPr sz="1600">
                <a:latin typeface="Source Sans Pro" panose="020B0503030403020204" pitchFamily="34" charset="0"/>
              </a:defRPr>
            </a:lvl3pPr>
            <a:lvl4pPr marL="1371600" indent="0">
              <a:buNone/>
              <a:defRPr sz="1400">
                <a:latin typeface="Source Sans Pro" panose="020B0503030403020204" pitchFamily="34" charset="0"/>
              </a:defRPr>
            </a:lvl4pPr>
            <a:lvl5pPr marL="1828800" indent="0">
              <a:buNone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>
                <a:latin typeface="Source Sans Pro" panose="020B0503030403020204" pitchFamily="34" charset="0"/>
              </a:defRPr>
            </a:lvl2pPr>
            <a:lvl3pPr marL="914400" indent="0">
              <a:buNone/>
              <a:defRPr sz="1800" b="1">
                <a:latin typeface="Source Sans Pro" panose="020B0503030403020204" pitchFamily="34" charset="0"/>
              </a:defRPr>
            </a:lvl3pPr>
            <a:lvl4pPr marL="1371600" indent="0">
              <a:buNone/>
              <a:defRPr sz="1600" b="1">
                <a:latin typeface="Source Sans Pro" panose="020B0503030403020204" pitchFamily="34" charset="0"/>
              </a:defRPr>
            </a:lvl4pPr>
            <a:lvl5pPr marL="1828800" indent="0">
              <a:buNone/>
              <a:defRPr sz="1600" b="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>
                <a:latin typeface="Source Sans Pro" panose="020B0503030403020204" pitchFamily="34" charset="0"/>
              </a:defRPr>
            </a:lvl2pPr>
            <a:lvl3pPr marL="914400" indent="0">
              <a:buNone/>
              <a:defRPr sz="1800" b="1">
                <a:latin typeface="Source Sans Pro" panose="020B0503030403020204" pitchFamily="34" charset="0"/>
              </a:defRPr>
            </a:lvl3pPr>
            <a:lvl4pPr marL="1371600" indent="0">
              <a:buNone/>
              <a:defRPr sz="1600" b="1">
                <a:latin typeface="Source Sans Pro" panose="020B0503030403020204" pitchFamily="34" charset="0"/>
              </a:defRPr>
            </a:lvl4pPr>
            <a:lvl5pPr marL="1828800" indent="0">
              <a:buNone/>
              <a:defRPr sz="1600" b="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E8B572B-360A-9FBE-5894-B475AD87A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7748" y="5022944"/>
            <a:ext cx="2056063" cy="18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latin typeface="Source Sans Pro" panose="020B0503030403020204" pitchFamily="34" charset="0"/>
              </a:defRPr>
            </a:lvl2pPr>
            <a:lvl3pPr marL="914400" indent="0">
              <a:buNone/>
              <a:defRPr sz="1600">
                <a:latin typeface="Source Sans Pro" panose="020B0503030403020204" pitchFamily="34" charset="0"/>
              </a:defRPr>
            </a:lvl3pPr>
            <a:lvl4pPr marL="1371600" indent="0">
              <a:buNone/>
              <a:defRPr sz="1400">
                <a:latin typeface="Source Sans Pro" panose="020B0503030403020204" pitchFamily="34" charset="0"/>
              </a:defRPr>
            </a:lvl4pPr>
            <a:lvl5pPr marL="1828800" indent="0">
              <a:buNone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latin typeface="Source Sans Pro" panose="020B0503030403020204" pitchFamily="34" charset="0"/>
              </a:defRPr>
            </a:lvl2pPr>
            <a:lvl3pPr marL="914400" indent="0">
              <a:buNone/>
              <a:defRPr sz="1600">
                <a:latin typeface="Source Sans Pro" panose="020B0503030403020204" pitchFamily="34" charset="0"/>
              </a:defRPr>
            </a:lvl3pPr>
            <a:lvl4pPr marL="1371600" indent="0">
              <a:buNone/>
              <a:defRPr sz="1400">
                <a:latin typeface="Source Sans Pro" panose="020B0503030403020204" pitchFamily="34" charset="0"/>
              </a:defRPr>
            </a:lvl4pPr>
            <a:lvl5pPr marL="1828800" indent="0">
              <a:buNone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>
                <a:latin typeface="Source Sans Pro" panose="020B0503030403020204" pitchFamily="34" charset="0"/>
              </a:defRPr>
            </a:lvl2pPr>
            <a:lvl3pPr marL="914400" indent="0">
              <a:buNone/>
              <a:defRPr sz="1800" b="1">
                <a:latin typeface="Source Sans Pro" panose="020B0503030403020204" pitchFamily="34" charset="0"/>
              </a:defRPr>
            </a:lvl3pPr>
            <a:lvl4pPr marL="1371600" indent="0">
              <a:buNone/>
              <a:defRPr sz="1600" b="1">
                <a:latin typeface="Source Sans Pro" panose="020B0503030403020204" pitchFamily="34" charset="0"/>
              </a:defRPr>
            </a:lvl4pPr>
            <a:lvl5pPr marL="1828800" indent="0">
              <a:buNone/>
              <a:defRPr sz="1600" b="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>
                <a:latin typeface="Source Sans Pro" panose="020B0503030403020204" pitchFamily="34" charset="0"/>
              </a:defRPr>
            </a:lvl2pPr>
            <a:lvl3pPr marL="914400" indent="0">
              <a:buNone/>
              <a:defRPr sz="1800" b="1">
                <a:latin typeface="Source Sans Pro" panose="020B0503030403020204" pitchFamily="34" charset="0"/>
              </a:defRPr>
            </a:lvl3pPr>
            <a:lvl4pPr marL="1371600" indent="0">
              <a:buNone/>
              <a:defRPr sz="1600" b="1">
                <a:latin typeface="Source Sans Pro" panose="020B0503030403020204" pitchFamily="34" charset="0"/>
              </a:defRPr>
            </a:lvl4pPr>
            <a:lvl5pPr marL="1828800" indent="0">
              <a:buNone/>
              <a:defRPr sz="1600" b="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latin typeface="Source Sans Pro" panose="020B0503030403020204" pitchFamily="34" charset="0"/>
              </a:defRPr>
            </a:lvl2pPr>
            <a:lvl3pPr marL="914400" indent="0">
              <a:buNone/>
              <a:defRPr sz="1600">
                <a:latin typeface="Source Sans Pro" panose="020B0503030403020204" pitchFamily="34" charset="0"/>
              </a:defRPr>
            </a:lvl3pPr>
            <a:lvl4pPr marL="1371600" indent="0">
              <a:buNone/>
              <a:defRPr sz="1400">
                <a:latin typeface="Source Sans Pro" panose="020B0503030403020204" pitchFamily="34" charset="0"/>
              </a:defRPr>
            </a:lvl4pPr>
            <a:lvl5pPr marL="1828800" indent="0">
              <a:buNone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>
                <a:latin typeface="Source Sans Pro" panose="020B0503030403020204" pitchFamily="34" charset="0"/>
              </a:defRPr>
            </a:lvl2pPr>
            <a:lvl3pPr marL="914400" indent="0">
              <a:buNone/>
              <a:defRPr sz="1800" b="1">
                <a:latin typeface="Source Sans Pro" panose="020B0503030403020204" pitchFamily="34" charset="0"/>
              </a:defRPr>
            </a:lvl3pPr>
            <a:lvl4pPr marL="1371600" indent="0">
              <a:buNone/>
              <a:defRPr sz="1600" b="1">
                <a:latin typeface="Source Sans Pro" panose="020B0503030403020204" pitchFamily="34" charset="0"/>
              </a:defRPr>
            </a:lvl4pPr>
            <a:lvl5pPr marL="1828800" indent="0">
              <a:buNone/>
              <a:defRPr sz="1600" b="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798DCB-367E-EB8A-F655-C4CAA1AD7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97055" y="4983961"/>
            <a:ext cx="1722906" cy="18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9430ADF-FEAE-9862-536B-5874C46EA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6206" y="4047857"/>
            <a:ext cx="3164013" cy="281014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5D6AFA-1E9C-7F28-E1EF-D6EB235CC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45006" y="-1009114"/>
            <a:ext cx="1454234" cy="3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A0EAD-45DC-17D4-A49E-391045C9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12D04-38F9-053D-7B73-C8C46AD7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863F0-A9F2-57E4-2E70-C4CB7D09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2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8A6-6D7A-044C-9BDC-D1CB7AF30EDC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D26B-FB9E-9142-994F-733F5E35C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 i="0">
                <a:latin typeface="Source Sans Pro Semibold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latin typeface="Source Sans Pro" panose="020B0503030403020204" pitchFamily="34" charset="0"/>
              </a:defRPr>
            </a:lvl1pPr>
            <a:lvl2pPr marL="457200" indent="0">
              <a:buNone/>
              <a:defRPr b="0" i="0">
                <a:latin typeface="Source Sans Pro" panose="020B0503030403020204" pitchFamily="34" charset="0"/>
              </a:defRPr>
            </a:lvl2pPr>
            <a:lvl3pPr marL="914400" indent="0">
              <a:buNone/>
              <a:defRPr b="0" i="0">
                <a:latin typeface="Source Sans Pro" panose="020B0503030403020204" pitchFamily="34" charset="0"/>
              </a:defRPr>
            </a:lvl3pPr>
            <a:lvl4pPr marL="1371600" indent="0">
              <a:buNone/>
              <a:defRPr b="0" i="0">
                <a:latin typeface="Source Sans Pro" panose="020B0503030403020204" pitchFamily="34" charset="0"/>
              </a:defRPr>
            </a:lvl4pPr>
            <a:lvl5pPr marL="1828800" indent="0">
              <a:buNone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3FFF414-519D-673B-A15E-4A20174D0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7748" y="5022944"/>
            <a:ext cx="2056063" cy="18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18C5B5-14E8-08CA-EE66-D6A47C8BD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46489">
            <a:off x="10990302" y="-1165524"/>
            <a:ext cx="1454234" cy="3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20D079A-2661-3C29-4B25-38A3B6D44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9009890" y="1975018"/>
            <a:ext cx="3274152" cy="29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16E8D54-0FD4-069B-C7B9-7AC2CB8AC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429902" y="214919"/>
            <a:ext cx="1866473" cy="16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tx2"/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tx2"/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4EEC5F4F-DE87-71C4-ACF0-1EB2EC004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58" y="601579"/>
            <a:ext cx="1830957" cy="1626179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F4B1A42-5CB4-C15D-F66E-49C83117D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109027" y="4628576"/>
            <a:ext cx="1830957" cy="16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8/14/2023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LATC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3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8.sv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3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sv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3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sv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sv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481559"/>
            <a:ext cx="7096933" cy="2702029"/>
          </a:xfrm>
        </p:spPr>
        <p:txBody>
          <a:bodyPr anchor="b">
            <a:normAutofit fontScale="90000"/>
          </a:bodyPr>
          <a:lstStyle/>
          <a:p>
            <a:r>
              <a:rPr lang="en-US" sz="5100" dirty="0">
                <a:solidFill>
                  <a:srgbClr val="00B050"/>
                </a:solidFill>
              </a:rPr>
              <a:t>South Dakota Association of School Business Officials (SDASBO)</a:t>
            </a:r>
            <a:br>
              <a:rPr lang="en-US" sz="5100" dirty="0">
                <a:solidFill>
                  <a:srgbClr val="C00000"/>
                </a:solidFill>
              </a:rPr>
            </a:br>
            <a:r>
              <a:rPr lang="en-US" sz="5100" dirty="0">
                <a:solidFill>
                  <a:srgbClr val="FF0000"/>
                </a:solidFill>
              </a:rPr>
              <a:t>September 25,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5002407"/>
            <a:ext cx="9500507" cy="80667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BE06-8E32-7C12-8B14-E2FFCEAF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A6C8-8B11-1E67-9A90-67EA45133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200 = D _________ for P_______ G___ in M___________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A380-94A1-1EAE-AA15-D681C2F80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0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6DC-D66E-AFC7-2123-DC2A4990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D82E-01B0-672C-A340-8C7472570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1000 = W__________ that a P___________ is W 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D6A88-2594-8653-0C58-5D0F363C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9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4A8-F442-64CE-24F9-B4E7D087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345D-2772-4274-BF62-762D2045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57 = H______________</a:t>
            </a:r>
          </a:p>
          <a:p>
            <a:r>
              <a:rPr lang="en-US" sz="5400" b="1" dirty="0"/>
              <a:t>V __________________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8E7F8-CC7B-D886-3C3E-949353DA3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3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F543-1025-9A6B-40BC-FE0FF04F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11053-F58F-55BA-358E-21CA6ACAA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7C8F2DF-1040-5B79-4EE2-E74A8DA12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943934"/>
              </p:ext>
            </p:extLst>
          </p:nvPr>
        </p:nvGraphicFramePr>
        <p:xfrm>
          <a:off x="1167493" y="2087563"/>
          <a:ext cx="9779182" cy="336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3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5D03-F7E7-2A60-63B0-9FDDC7C7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US" dirty="0"/>
              <a:t> – BALANCE – How am I doing?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19EA17-318B-0F27-1EBC-A19611D8A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706" y="1696923"/>
            <a:ext cx="6422996" cy="3757453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9B9B5-95BD-50CC-BF7F-E363D4AB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19E41-D787-21BB-4A22-178FCA91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D8829-6897-A231-1538-26A750E7D5F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884AC-C325-3B57-EECF-1D9AC69647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Rank each of the four areas from BEST (1) to WORST (4)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E78E6-7B3A-F3BF-6C24-37559253004E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3EB3EE-1C3A-45D8-8C37-049780D620F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79576F1C-6BEC-CCA2-26F0-69541DE1EF93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677A25-7CF3-A038-1C08-631DEE47D28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1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C0CB-CB9A-2299-C998-B889D474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Care – GREEN BOX!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AE2666-AE36-DF98-6691-BC27BD25D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514" y="1190715"/>
            <a:ext cx="8106761" cy="52158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17BD7-E4DD-73D6-5DFD-7B9DB98E2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0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06B3-A7F5-E1B6-DA60-550CA391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Self-Care – Self-Care is not selfish!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377D-0A4D-9E45-F682-B6522CC0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are happier when you come to 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will have more energy to solve problems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will have more patience with others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Reduced stress and anxiety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Increased coping skills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1B1E2-3986-BCEE-7538-0EC5874F4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7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CD891A-9BA5-9F6F-3C30-4A10FBD57C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20650" y="187374"/>
            <a:ext cx="11950700" cy="6483252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3DDAEC4-17C4-5B89-80C7-897FDF6D86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852D6E-1333-222F-8188-82132F30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US" dirty="0"/>
              <a:t> - What is your brand at work?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F57C-1384-5ACA-95B8-515F8607B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FA8B84-1D1F-B1DC-9F50-0BEE157B96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ADDER? </a:t>
            </a:r>
            <a:r>
              <a:rPr lang="en-US" b="1" dirty="0"/>
              <a:t>– Positive – Supportive – TEAM</a:t>
            </a:r>
          </a:p>
          <a:p>
            <a:r>
              <a:rPr lang="en-US" b="1" dirty="0">
                <a:solidFill>
                  <a:srgbClr val="C00000"/>
                </a:solidFill>
              </a:rPr>
              <a:t>SUBTRACTOR?</a:t>
            </a:r>
            <a:r>
              <a:rPr lang="en-US" b="1" dirty="0"/>
              <a:t> – Negative – Critical – ME</a:t>
            </a:r>
          </a:p>
          <a:p>
            <a:r>
              <a:rPr lang="en-US" b="1" dirty="0">
                <a:solidFill>
                  <a:srgbClr val="FF0000"/>
                </a:solidFill>
              </a:rPr>
              <a:t>DIVIDER?</a:t>
            </a:r>
            <a:r>
              <a:rPr lang="en-US" b="1" dirty="0"/>
              <a:t> – Quietly divisive – Problem identifier - Recruiting others</a:t>
            </a:r>
          </a:p>
          <a:p>
            <a:r>
              <a:rPr lang="en-US" b="1" dirty="0">
                <a:solidFill>
                  <a:srgbClr val="00B050"/>
                </a:solidFill>
              </a:rPr>
              <a:t>MULTIPLIER?</a:t>
            </a:r>
            <a:r>
              <a:rPr lang="en-US" b="1" dirty="0"/>
              <a:t> – Eager to serve – Problems &amp; Solutions – Makes others better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BE7841-E47B-D6FB-CBD3-F762E6984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36AC3D-A026-6509-5A8B-94F40D19EF6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ARE YOU A:</a:t>
            </a:r>
          </a:p>
        </p:txBody>
      </p:sp>
      <p:pic>
        <p:nvPicPr>
          <p:cNvPr id="3" name="Content Placeholder 2" descr="Elementary arithmetic - Wikipedia">
            <a:extLst>
              <a:ext uri="{FF2B5EF4-FFF2-40B4-BE49-F238E27FC236}">
                <a16:creationId xmlns:a16="http://schemas.microsoft.com/office/drawing/2014/main" id="{7469C63E-F3C7-AC6E-29EF-980157072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91531"/>
            <a:ext cx="3537743" cy="35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2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48C6-0BFD-547D-85F7-388825B6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E2F0-E2A9-C110-6DF6-2FC0B902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make sure the bills are paid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make sure people are protected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ensure people have $$ to spend (Personally)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ensure that the district has $$ to spend (Professionally)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provide advice/support for others (Superintendent &amp; Board)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You do it all with very little recognition or fanfare.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25418-6996-AC0D-A91A-AE13059AD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1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005378-E204-262B-7677-06393B0A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US" dirty="0"/>
              <a:t> - Are you an Ideal Team Player??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844536-4AF5-FC28-A4FE-CDDCFC19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“There you are” instead of “Here I Am”  (Others before self)</a:t>
            </a:r>
          </a:p>
          <a:p>
            <a:r>
              <a:rPr lang="en-US" b="1" dirty="0"/>
              <a:t>Think less of self – more about others.</a:t>
            </a:r>
          </a:p>
          <a:p>
            <a:r>
              <a:rPr lang="en-US" b="1" dirty="0"/>
              <a:t>Listens</a:t>
            </a:r>
          </a:p>
          <a:p>
            <a:r>
              <a:rPr lang="en-US" b="1" dirty="0"/>
              <a:t>Admits mistakes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1A629A-002A-6DA3-AC44-64193B9360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Raises hand – pick me!</a:t>
            </a:r>
          </a:p>
          <a:p>
            <a:r>
              <a:rPr lang="en-US" b="1" dirty="0"/>
              <a:t>Extra mile (And then some)</a:t>
            </a:r>
          </a:p>
          <a:p>
            <a:r>
              <a:rPr lang="en-US" b="1" dirty="0"/>
              <a:t>Passion for the mission</a:t>
            </a:r>
          </a:p>
          <a:p>
            <a:r>
              <a:rPr lang="en-US" b="1" dirty="0"/>
              <a:t>Looks for opportunities to contribute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419BD4-ACE3-C892-77F2-90E46B741C7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HUMBLE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292836-81C7-AEFD-26B8-236233BBA12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HUNGRY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FC5D48-9692-35AF-DAE1-ADBEB091F5A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/>
              <a:t>Can read the room – knows what to say and when to say it.</a:t>
            </a:r>
          </a:p>
          <a:p>
            <a:r>
              <a:rPr lang="en-US" b="1" dirty="0"/>
              <a:t>Awareness of others – knows about others – how they think and feel.</a:t>
            </a:r>
          </a:p>
          <a:p>
            <a:r>
              <a:rPr lang="en-US" b="1" dirty="0"/>
              <a:t>Articulate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5B6A130-5B63-C42B-2B3B-3A6C9A9E5C2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SMART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DD2BC-3A61-E0E6-03E4-822362E0E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6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9E059667-0AE1-8CAA-2662-D1B115EE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WE </a:t>
            </a:r>
            <a:r>
              <a:rPr lang="en-US" sz="4400" dirty="0"/>
              <a:t>– WORKING WELL WITH OTHERS</a:t>
            </a:r>
            <a:br>
              <a:rPr lang="en-US" sz="4400" dirty="0"/>
            </a:br>
            <a:r>
              <a:rPr lang="en-US" sz="4400" dirty="0"/>
              <a:t>The Four Pillars of TRUST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8DC18E3-BAB7-B9A9-99CC-16737AB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33" name="Content Placeholder 30">
            <a:extLst>
              <a:ext uri="{FF2B5EF4-FFF2-40B4-BE49-F238E27FC236}">
                <a16:creationId xmlns:a16="http://schemas.microsoft.com/office/drawing/2014/main" id="{837F1C1A-ACEA-36C2-CB41-5765D24E1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27206"/>
              </p:ext>
            </p:extLst>
          </p:nvPr>
        </p:nvGraphicFramePr>
        <p:xfrm>
          <a:off x="1167493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85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65FC-40C1-6182-AB99-82D9A30B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WE </a:t>
            </a:r>
            <a:r>
              <a:rPr lang="en-US" dirty="0"/>
              <a:t>– Working with different styles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D3462D-3F05-350D-951C-F2E0F4482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74551"/>
              </p:ext>
            </p:extLst>
          </p:nvPr>
        </p:nvGraphicFramePr>
        <p:xfrm>
          <a:off x="1166813" y="2017713"/>
          <a:ext cx="97805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293">
                  <a:extLst>
                    <a:ext uri="{9D8B030D-6E8A-4147-A177-3AD203B41FA5}">
                      <a16:colId xmlns:a16="http://schemas.microsoft.com/office/drawing/2014/main" val="4287072034"/>
                    </a:ext>
                  </a:extLst>
                </a:gridCol>
                <a:gridCol w="4890293">
                  <a:extLst>
                    <a:ext uri="{9D8B030D-6E8A-4147-A177-3AD203B41FA5}">
                      <a16:colId xmlns:a16="http://schemas.microsoft.com/office/drawing/2014/main" val="1618538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0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Analytical Thinking – Here and now (Trees)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Picture Focus – Down the road (Forest)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 Focus –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Focus - Harmony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 orientation – Established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Creative problem-solving - 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15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awareness – Protect the taxpayer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tolerance – Give it a 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81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Regulatory knowledge – Laws,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Intuitive decision making - Feelings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425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21E93-1193-6BED-A5C3-40B3A02E5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3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AFAE-0AC3-7048-34F0-49ECE688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WE </a:t>
            </a:r>
            <a:r>
              <a:rPr lang="en-US" dirty="0"/>
              <a:t>- Languages of Appreciation – Most common and most popular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5ACB8F-B9D5-8197-72DB-ADA46DC50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663927"/>
            <a:ext cx="5783591" cy="4017546"/>
          </a:xfrm>
        </p:spPr>
      </p:pic>
    </p:spTree>
    <p:extLst>
      <p:ext uri="{BB962C8B-B14F-4D97-AF65-F5344CB8AC3E}">
        <p14:creationId xmlns:p14="http://schemas.microsoft.com/office/powerpoint/2010/main" val="138514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D0F6-627E-510A-CD76-0C974E5B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WE</a:t>
            </a:r>
            <a:r>
              <a:rPr lang="en-US" dirty="0"/>
              <a:t> - Languages of Appreciation – Less common and less popular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E9BDAD-7CBA-2389-D147-B883AB53F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570" y="1840992"/>
            <a:ext cx="7740830" cy="3222529"/>
          </a:xfrm>
        </p:spPr>
      </p:pic>
    </p:spTree>
    <p:extLst>
      <p:ext uri="{BB962C8B-B14F-4D97-AF65-F5344CB8AC3E}">
        <p14:creationId xmlns:p14="http://schemas.microsoft.com/office/powerpoint/2010/main" val="192621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CE595F-55B5-4BA2-4449-2E286AB2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4E577-853F-34B9-DB67-C35904F935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707B2-60D5-3B42-BCFD-CD936C87F9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do you like to be appreciated?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2E133-14E7-3FD6-013D-98C426966C42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194556-F7AB-B003-3721-E930866EE4D2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924D7A16-DA68-F8B5-AD76-A7DC6070FED4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6AD1E-0285-3025-D674-00C07DF79EC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84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5038-C7BE-6A97-826C-9F90C93A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TEAMS – WE ARE ALL ON ONE!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76BE9-A94D-AB1C-C650-B44DBF759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94E4-BBF4-4F1B-349A-CEAD456E55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27925" y="2528888"/>
            <a:ext cx="4664075" cy="2827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.</a:t>
            </a:r>
          </a:p>
        </p:txBody>
      </p:sp>
      <p:pic>
        <p:nvPicPr>
          <p:cNvPr id="7" name="Picture 2" descr="A group of cartoon characters&#10;&#10;Description automatically generated">
            <a:extLst>
              <a:ext uri="{FF2B5EF4-FFF2-40B4-BE49-F238E27FC236}">
                <a16:creationId xmlns:a16="http://schemas.microsoft.com/office/drawing/2014/main" id="{779BBAD0-2DBC-51AE-176E-F381F367C0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 b="10688"/>
          <a:stretch/>
        </p:blipFill>
        <p:spPr bwMode="auto">
          <a:xfrm>
            <a:off x="1374861" y="1837091"/>
            <a:ext cx="7394487" cy="37847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1878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0DE5-1CF3-A530-34EF-794C5DC5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sz="4400" dirty="0"/>
              <a:t>FIVE QUALITIES OF AN EFFECTIVE TEAM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24078-0BF9-6CBF-9E8D-68FF80444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243" y="1706563"/>
            <a:ext cx="9063178" cy="423703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138BD-FA39-D522-B4D1-8A8B71C1A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9821-CD68-F204-51EA-7184B748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myths about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0C8D-0D8B-F373-850E-9998CC5A2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The best teams get along perfectly.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Everyone on the team should contribute equally to every decision.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Team consensus is always the goal.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Team success means everyone feels good about every decision.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More collaboration always leads to better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F640-F68A-0E74-52BE-10A5B0498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D4A7-A75A-D673-9C8C-3AAAC029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– THINK/PAIR/SHARE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3A7A3-0EB3-1370-855E-581FA704D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/>
              <a:t>How can you show others you </a:t>
            </a:r>
            <a:r>
              <a:rPr lang="en-US" b="1" dirty="0">
                <a:solidFill>
                  <a:srgbClr val="00B050"/>
                </a:solidFill>
              </a:rPr>
              <a:t>CARE</a:t>
            </a:r>
            <a:r>
              <a:rPr lang="en-US" sz="2400" b="1" dirty="0"/>
              <a:t>?</a:t>
            </a:r>
          </a:p>
          <a:p>
            <a:pPr marL="514350" indent="-514350">
              <a:buAutoNum type="arabicPeriod"/>
            </a:pPr>
            <a:r>
              <a:rPr lang="en-US" sz="2400" b="1" dirty="0"/>
              <a:t>How can you have </a:t>
            </a:r>
            <a:r>
              <a:rPr lang="en-US" b="1" dirty="0">
                <a:solidFill>
                  <a:srgbClr val="FF0000"/>
                </a:solidFill>
              </a:rPr>
              <a:t>CANDOR</a:t>
            </a:r>
            <a:r>
              <a:rPr lang="en-US" sz="2400" b="1" dirty="0"/>
              <a:t> and maintain good relations?</a:t>
            </a:r>
          </a:p>
          <a:p>
            <a:pPr marL="514350" indent="-514350">
              <a:buAutoNum type="arabicPeriod"/>
            </a:pPr>
            <a:r>
              <a:rPr lang="en-US" sz="2400" b="1" dirty="0"/>
              <a:t>How can you demonstrate </a:t>
            </a:r>
            <a:r>
              <a:rPr lang="en-US" b="1" dirty="0">
                <a:solidFill>
                  <a:srgbClr val="0070C0"/>
                </a:solidFill>
              </a:rPr>
              <a:t>COMMITMENT</a:t>
            </a:r>
            <a:r>
              <a:rPr lang="en-US" sz="2400" b="1" dirty="0"/>
              <a:t> as a team member?</a:t>
            </a:r>
          </a:p>
          <a:p>
            <a:pPr marL="514350" indent="-514350">
              <a:buAutoNum type="arabicPeriod"/>
            </a:pPr>
            <a:r>
              <a:rPr lang="en-US" sz="2400" b="1" dirty="0"/>
              <a:t>How can you </a:t>
            </a:r>
            <a:r>
              <a:rPr lang="en-US" b="1" dirty="0">
                <a:solidFill>
                  <a:srgbClr val="C00000"/>
                </a:solidFill>
              </a:rPr>
              <a:t>COMMUNICATE</a:t>
            </a:r>
            <a:r>
              <a:rPr lang="en-US" sz="2400" b="1" dirty="0"/>
              <a:t> with others about areas of concern?</a:t>
            </a:r>
          </a:p>
          <a:p>
            <a:pPr marL="514350" indent="-514350">
              <a:buAutoNum type="arabicPeriod"/>
            </a:pPr>
            <a:r>
              <a:rPr lang="en-US" sz="2400" b="1" dirty="0"/>
              <a:t>How can you help create </a:t>
            </a:r>
            <a:r>
              <a:rPr lang="en-US" b="1" dirty="0">
                <a:solidFill>
                  <a:srgbClr val="7030A0"/>
                </a:solidFill>
              </a:rPr>
              <a:t>CLARITY</a:t>
            </a:r>
            <a:r>
              <a:rPr lang="en-US" sz="2400" b="1" dirty="0"/>
              <a:t> for district goals?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C2A8-F1C6-25F2-733B-5ED0EA325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6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lmer Family-c.jpg" descr="Melmer Family-c.jpg">
            <a:extLst>
              <a:ext uri="{FF2B5EF4-FFF2-40B4-BE49-F238E27FC236}">
                <a16:creationId xmlns:a16="http://schemas.microsoft.com/office/drawing/2014/main" id="{13398F7F-4A25-58BE-E209-85A1EF5D54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21356" y="68263"/>
            <a:ext cx="11949288" cy="6721475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5CE0ECC-1313-E932-D7CC-34B04CFF07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6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3D3-A61D-4FC1-FBA5-C7F7BED2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Five Qualities of a Team -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9B4B-3C57-63B9-E87D-F2738182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B2ECF80-3B33-79D4-284B-53DDAAD8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550" y="-1249998"/>
            <a:ext cx="10568117" cy="59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8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1AF6-3F26-2E0E-D1FC-1A7D41F2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0B980-4D8E-9D03-00F6-BAB62EDB6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How can you show others you </a:t>
            </a:r>
            <a:r>
              <a:rPr lang="en-US" sz="4000" b="1" dirty="0">
                <a:solidFill>
                  <a:srgbClr val="00B050"/>
                </a:solidFill>
              </a:rPr>
              <a:t>CARE</a:t>
            </a:r>
            <a:r>
              <a:rPr lang="en-US" sz="4000" b="1" dirty="0"/>
              <a:t>?</a:t>
            </a:r>
          </a:p>
          <a:p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8F42-20E5-EAB4-0FE3-1DE0D562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79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1AF6-3F26-2E0E-D1FC-1A7D41F2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0B980-4D8E-9D03-00F6-BAB62EDB6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208811"/>
            <a:ext cx="9779183" cy="38808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Words of encouragement (Genuine &amp; Relevant)</a:t>
            </a:r>
          </a:p>
          <a:p>
            <a:pPr marL="514350" indent="-514350">
              <a:buAutoNum type="arabicPeriod"/>
            </a:pPr>
            <a:r>
              <a:rPr lang="en-US" sz="2800" dirty="0"/>
              <a:t>Active listening – Eye contact – ask questions</a:t>
            </a:r>
          </a:p>
          <a:p>
            <a:pPr marL="514350" indent="-514350">
              <a:buAutoNum type="arabicPeriod"/>
            </a:pPr>
            <a:r>
              <a:rPr lang="en-US" sz="2800" dirty="0"/>
              <a:t>Offer to brainstorm solutions to budget issues</a:t>
            </a:r>
          </a:p>
          <a:p>
            <a:pPr marL="514350" indent="-514350">
              <a:buAutoNum type="arabicPeriod"/>
            </a:pPr>
            <a:r>
              <a:rPr lang="en-US" sz="2800" dirty="0"/>
              <a:t>Remember personal details about others</a:t>
            </a:r>
          </a:p>
          <a:p>
            <a:pPr marL="514350" indent="-514350">
              <a:buAutoNum type="arabicPeriod"/>
            </a:pPr>
            <a:r>
              <a:rPr lang="en-US" sz="2800" dirty="0"/>
              <a:t>First 5 minutes of every meeting...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8F42-20E5-EAB4-0FE3-1DE0D562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28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3D3-A61D-4FC1-FBA5-C7F7BED2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Five Qualities of a Team - CANDOR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9B4B-3C57-63B9-E87D-F2738182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4949FDD6-5841-728F-4C4D-E584C6C0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558" y="-677514"/>
            <a:ext cx="10568117" cy="59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2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FC28-8B3A-CA9A-3B23-3DBCDFE8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CANDOR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3DA2-8CEF-7E34-E111-84FBB48E8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How can you have </a:t>
            </a:r>
            <a:r>
              <a:rPr lang="en-US" sz="4000" b="1" dirty="0">
                <a:solidFill>
                  <a:srgbClr val="FF0000"/>
                </a:solidFill>
              </a:rPr>
              <a:t>CANDOR</a:t>
            </a:r>
            <a:r>
              <a:rPr lang="en-US" sz="4000" b="1" dirty="0"/>
              <a:t> and maintain good relations?</a:t>
            </a:r>
          </a:p>
          <a:p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D8B-6BCD-3058-8959-C204C8BC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71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FC28-8B3A-CA9A-3B23-3DBCDFE8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CANDOR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3DA2-8CEF-7E34-E111-84FBB48E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280063"/>
            <a:ext cx="9779183" cy="38095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Leader provides real time permission to disagree.</a:t>
            </a:r>
          </a:p>
          <a:p>
            <a:pPr marL="514350" indent="-514350">
              <a:buAutoNum type="arabicPeriod"/>
            </a:pPr>
            <a:r>
              <a:rPr lang="en-US" sz="2800" dirty="0"/>
              <a:t>Use WE not YOU (We need to… vs. YOU need to…)</a:t>
            </a:r>
          </a:p>
          <a:p>
            <a:pPr marL="514350" indent="-514350">
              <a:buAutoNum type="arabicPeriod"/>
            </a:pPr>
            <a:r>
              <a:rPr lang="en-US" sz="2800" dirty="0"/>
              <a:t>Present problems AND solutions</a:t>
            </a:r>
          </a:p>
          <a:p>
            <a:pPr marL="514350" indent="-514350">
              <a:buAutoNum type="arabicPeriod"/>
            </a:pPr>
            <a:r>
              <a:rPr lang="en-US" sz="2800" dirty="0"/>
              <a:t>Concerns are expressed with diplomacy.</a:t>
            </a:r>
          </a:p>
          <a:p>
            <a:pPr marL="514350" indent="-514350">
              <a:buAutoNum type="arabicPeriod"/>
            </a:pPr>
            <a:r>
              <a:rPr lang="en-US" sz="2800" dirty="0"/>
              <a:t>Conduct autopsies without blame.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D8B-6BCD-3058-8959-C204C8BC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99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5F2A-0EBA-AD8E-25E7-22C1705C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lessons can be learned from this photo?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67D2B-E9A5-4887-CF01-1DB99C76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306246-EDA3-2AF7-2C75-3DF8EF9F3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1" y="1739959"/>
            <a:ext cx="3930556" cy="45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61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3D3-A61D-4FC1-FBA5-C7F7BED2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sz="4400" dirty="0"/>
              <a:t>Five Qualities of a Team - COMMITMENT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9B4B-3C57-63B9-E87D-F2738182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8103E6B-3DB2-9EA5-6078-759966BDC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9"/>
          <a:stretch/>
        </p:blipFill>
        <p:spPr>
          <a:xfrm>
            <a:off x="651797" y="285925"/>
            <a:ext cx="10568117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5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24EE-1CF2-674B-EB35-FCB6AE24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COMMITMENT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0BDBA-03C4-D486-33EB-E789F72EA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How can you demonstrate </a:t>
            </a:r>
            <a:r>
              <a:rPr lang="en-US" sz="4000" b="1" dirty="0">
                <a:solidFill>
                  <a:srgbClr val="0070C0"/>
                </a:solidFill>
              </a:rPr>
              <a:t>COMMITMENT</a:t>
            </a:r>
            <a:r>
              <a:rPr lang="en-US" sz="4000" b="1" dirty="0"/>
              <a:t> as a team member?</a:t>
            </a:r>
          </a:p>
          <a:p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B08C-60A3-CF75-CF8C-9B58B6D1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24EE-1CF2-674B-EB35-FCB6AE24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COMMITMENT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0BDBA-03C4-D486-33EB-E789F72E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161309"/>
            <a:ext cx="9779183" cy="408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Meet your deadlines – do your part</a:t>
            </a:r>
          </a:p>
          <a:p>
            <a:pPr marL="514350" indent="-514350">
              <a:buAutoNum type="arabicPeriod"/>
            </a:pPr>
            <a:r>
              <a:rPr lang="en-US" sz="2800" dirty="0"/>
              <a:t>Volunteer to help in areas outside of your office</a:t>
            </a:r>
          </a:p>
          <a:p>
            <a:pPr marL="514350" indent="-514350">
              <a:buAutoNum type="arabicPeriod"/>
            </a:pPr>
            <a:r>
              <a:rPr lang="en-US" sz="2800" dirty="0"/>
              <a:t>Be open to considering new options</a:t>
            </a:r>
          </a:p>
          <a:p>
            <a:pPr marL="514350" indent="-514350">
              <a:buAutoNum type="arabicPeriod"/>
            </a:pPr>
            <a:r>
              <a:rPr lang="en-US" sz="2800" dirty="0"/>
              <a:t>Follow-up and Follow-through</a:t>
            </a:r>
          </a:p>
          <a:p>
            <a:pPr marL="514350" indent="-514350">
              <a:buAutoNum type="arabicPeriod"/>
            </a:pPr>
            <a:r>
              <a:rPr lang="en-US" sz="2800" dirty="0"/>
              <a:t>Make decisions – Commitment increases with action!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B08C-60A3-CF75-CF8C-9B58B6D1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1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9E5E-BBAC-A92F-B735-A29151E0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Thanks for sticking around!</a:t>
            </a:r>
            <a:br>
              <a:rPr lang="en-US" dirty="0"/>
            </a:br>
            <a:r>
              <a:rPr lang="en-US" dirty="0"/>
              <a:t>Let’s Warm-Up!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02535-07EB-445A-F09F-013AF4AD5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Warm Up Exercise Stock Illustrations – 1,932 Warm Up ...">
            <a:extLst>
              <a:ext uri="{FF2B5EF4-FFF2-40B4-BE49-F238E27FC236}">
                <a16:creationId xmlns:a16="http://schemas.microsoft.com/office/drawing/2014/main" id="{58AE6769-D4B4-F275-9203-EDF11C204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2" y="1570610"/>
            <a:ext cx="3793068" cy="48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91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3D3-A61D-4FC1-FBA5-C7F7BED2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sz="4400" dirty="0"/>
              <a:t>Five Qualities of a Team - </a:t>
            </a:r>
            <a:r>
              <a:rPr lang="en-US" sz="4400" dirty="0">
                <a:solidFill>
                  <a:srgbClr val="C00000"/>
                </a:solidFill>
              </a:rPr>
              <a:t>COMMUNICATION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9B4B-3C57-63B9-E87D-F2738182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D0688DF9-C1E4-E450-D663-2A69E1C2E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4"/>
          <a:stretch/>
        </p:blipFill>
        <p:spPr>
          <a:xfrm>
            <a:off x="286887" y="865730"/>
            <a:ext cx="10568117" cy="48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8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DC45-BFBF-296D-9EB1-957A0795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E46DE-2BEF-CCEE-43A2-AD61363B9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How can you </a:t>
            </a:r>
            <a:r>
              <a:rPr lang="en-US" sz="4000" b="1" dirty="0">
                <a:solidFill>
                  <a:srgbClr val="C00000"/>
                </a:solidFill>
              </a:rPr>
              <a:t>COMMUNICATE</a:t>
            </a:r>
            <a:r>
              <a:rPr lang="en-US" sz="4000" b="1" dirty="0"/>
              <a:t> with others about areas of concern?</a:t>
            </a:r>
          </a:p>
          <a:p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8C64-F190-E70C-0BC8-7F6AD88B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8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DC45-BFBF-296D-9EB1-957A0795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E46DE-2BEF-CCEE-43A2-AD61363B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125683"/>
            <a:ext cx="9779183" cy="39639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Use data to frame concerns – not personal – business</a:t>
            </a:r>
          </a:p>
          <a:p>
            <a:pPr marL="514350" indent="-514350">
              <a:buAutoNum type="arabicPeriod"/>
            </a:pPr>
            <a:r>
              <a:rPr lang="en-US" sz="2800" dirty="0"/>
              <a:t>Share examples and impact</a:t>
            </a:r>
          </a:p>
          <a:p>
            <a:pPr marL="514350" indent="-514350">
              <a:buAutoNum type="arabicPeriod"/>
            </a:pPr>
            <a:r>
              <a:rPr lang="en-US" sz="2800" dirty="0"/>
              <a:t>Choose TIME and PLACE (timing matters)</a:t>
            </a:r>
          </a:p>
          <a:p>
            <a:pPr marL="514350" indent="-514350">
              <a:buAutoNum type="arabicPeriod"/>
            </a:pPr>
            <a:r>
              <a:rPr lang="en-US" sz="2800" dirty="0"/>
              <a:t>Create regular communication channels to address issues</a:t>
            </a:r>
          </a:p>
          <a:p>
            <a:pPr marL="514350" indent="-514350">
              <a:buAutoNum type="arabicPeriod"/>
            </a:pPr>
            <a:r>
              <a:rPr lang="en-US" sz="2800" dirty="0"/>
              <a:t>Responsibility without Authority – this is </a:t>
            </a:r>
            <a:r>
              <a:rPr lang="en-US" sz="2800" b="1" dirty="0"/>
              <a:t>our </a:t>
            </a:r>
            <a:r>
              <a:rPr lang="en-US" sz="2800" dirty="0"/>
              <a:t>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8C64-F190-E70C-0BC8-7F6AD88B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26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5A58-D326-3AAD-1D1D-06F115E4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Feedback – Basic Truths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7BA0-79A3-6329-6E59-C47C2AF5A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5D764EC-C853-495D-1E2F-A454C361DA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7493" y="2017467"/>
          <a:ext cx="9307467" cy="291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897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BB2A11-4AAA-E3EB-8793-83FFD948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Difficult Feedback</a:t>
            </a:r>
            <a:br>
              <a:rPr lang="en-US" dirty="0"/>
            </a:br>
            <a:r>
              <a:rPr lang="en-US" dirty="0"/>
              <a:t>How do you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1C333-CED9-31CA-49EB-86A3C8094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Velcro – It Sticks!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3BCF54-9B1C-CC9C-9CFF-D7D35A43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Teflon – It slides off!</a:t>
            </a:r>
          </a:p>
        </p:txBody>
      </p:sp>
      <p:pic>
        <p:nvPicPr>
          <p:cNvPr id="1030" name="Picture 6" descr="Hook and Loop | VELCRO® Brand Textile Fasteners and Closures">
            <a:extLst>
              <a:ext uri="{FF2B5EF4-FFF2-40B4-BE49-F238E27FC236}">
                <a16:creationId xmlns:a16="http://schemas.microsoft.com/office/drawing/2014/main" id="{6DAD74DB-AC48-CDF6-0C36-31EB4BED75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3,300+ Teflon Stock Photos, Pictures &amp; Royalty-Free Images ...">
            <a:extLst>
              <a:ext uri="{FF2B5EF4-FFF2-40B4-BE49-F238E27FC236}">
                <a16:creationId xmlns:a16="http://schemas.microsoft.com/office/drawing/2014/main" id="{8022DD04-5871-31DB-64BC-E55EBB47B55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40" y="2667000"/>
            <a:ext cx="4514851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95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A137-D0EB-1AED-F685-0C6BAA27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Receiving Feedback –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E118-3480-1EA2-94F5-FD527F8D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828801"/>
            <a:ext cx="9779182" cy="37185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/>
              <a:t>Say THANK YOU!</a:t>
            </a:r>
          </a:p>
          <a:p>
            <a:pPr marL="514350" indent="-514350">
              <a:buAutoNum type="arabicPeriod"/>
            </a:pPr>
            <a:r>
              <a:rPr lang="en-US" sz="2400" b="1" dirty="0"/>
              <a:t>Name ONE thing – </a:t>
            </a:r>
            <a:r>
              <a:rPr lang="en-US" sz="2400" b="1" i="1" dirty="0"/>
              <a:t>“If you had to identify the biggest issue right now – what would it be?”  “If you were me, what would you do?”</a:t>
            </a:r>
          </a:p>
          <a:p>
            <a:pPr marL="514350" indent="-514350">
              <a:buAutoNum type="arabicPeriod"/>
            </a:pPr>
            <a:r>
              <a:rPr lang="en-US" sz="2400" b="1" dirty="0"/>
              <a:t>Listen for themes – People?  Product?  Pacing?</a:t>
            </a:r>
          </a:p>
          <a:p>
            <a:pPr marL="514350" indent="-514350">
              <a:buAutoNum type="arabicPeriod"/>
            </a:pPr>
            <a:r>
              <a:rPr lang="en-US" sz="2400" b="1" i="1" dirty="0"/>
              <a:t>“The issue is rarely the issue, it is usually the state of the relationship”</a:t>
            </a:r>
          </a:p>
          <a:p>
            <a:pPr marL="514350" indent="-514350">
              <a:buAutoNum type="arabicPeriod"/>
            </a:pPr>
            <a:r>
              <a:rPr lang="en-US" sz="2400" b="1" i="1" dirty="0"/>
              <a:t>Experiment:</a:t>
            </a:r>
          </a:p>
          <a:p>
            <a:pPr marL="971550" lvl="1" indent="-514350">
              <a:buAutoNum type="arabicPeriod"/>
            </a:pPr>
            <a:r>
              <a:rPr lang="en-US" b="1" i="1" dirty="0"/>
              <a:t>Try it on – “Let me think about it.”</a:t>
            </a:r>
          </a:p>
          <a:p>
            <a:pPr marL="971550" lvl="1" indent="-514350">
              <a:buAutoNum type="arabicPeriod"/>
            </a:pPr>
            <a:r>
              <a:rPr lang="en-US" b="1" i="1" dirty="0"/>
              <a:t>Try it out – “Let’s give that a try.”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986A6-476F-31D5-6BAE-7B0188F0A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18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A61A-868D-1D94-2CC7-D90D1DAA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feedback -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0F0A-57AE-7FFB-6A5F-1D816DCE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Words matter – Bad is stronger than good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Who the Giver is matters – Boss – Spouse – Friend – Citizen	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Delivery matters – Think about the receiver as you deliver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Timing matters – Sooner is better than later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Recovery time matters – Some heal faster than others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Details matter – More is better than fewer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A029F-2127-85E9-940D-124209AD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8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3D3-A61D-4FC1-FBA5-C7F7BED2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Five Qualities of a Team -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9B4B-3C57-63B9-E87D-F2738182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3D6BDE0C-8884-B432-4545-16C06893D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9"/>
          <a:stretch/>
        </p:blipFill>
        <p:spPr>
          <a:xfrm>
            <a:off x="811941" y="1706563"/>
            <a:ext cx="8905374" cy="42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4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7417-8C45-2B23-1C84-9FA119AF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success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BBF4-B078-A768-DDF0-76B05D84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Test scores are strong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Budget is balanced (even a surplus!)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The sports teams are winning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The phone is not ringing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The teachers are happy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EB047-59D0-E0A1-C3B5-721639882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08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4AD1-BF7D-4308-A53E-90FF9DD9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CLARITY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4D5C-F98B-A3C8-A441-EAB00DAB5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How can you help create </a:t>
            </a:r>
            <a:r>
              <a:rPr lang="en-US" sz="4000" b="1" dirty="0">
                <a:solidFill>
                  <a:srgbClr val="7030A0"/>
                </a:solidFill>
              </a:rPr>
              <a:t>CLARITY</a:t>
            </a:r>
            <a:r>
              <a:rPr lang="en-US" sz="4000" b="1" dirty="0"/>
              <a:t> for district goals?</a:t>
            </a:r>
          </a:p>
          <a:p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0897D-F104-5592-7708-A90540E9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1C0-5770-399C-0FA3-0062B5BE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– Can you fill in the blanks?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EF9A-30A5-F91E-ECC6-FAC3BD5A0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Q - 26 = L_________________ of the A_____________________</a:t>
            </a:r>
          </a:p>
          <a:p>
            <a:r>
              <a:rPr lang="en-US" sz="5400" b="1" dirty="0"/>
              <a:t>A- 26 = L</a:t>
            </a:r>
            <a:r>
              <a:rPr lang="en-US" sz="5400" b="1" dirty="0">
                <a:solidFill>
                  <a:srgbClr val="FF0000"/>
                </a:solidFill>
              </a:rPr>
              <a:t>etters</a:t>
            </a:r>
            <a:r>
              <a:rPr lang="en-US" sz="5400" b="1" dirty="0"/>
              <a:t> of the A</a:t>
            </a:r>
            <a:r>
              <a:rPr lang="en-US" sz="5400" b="1" dirty="0">
                <a:solidFill>
                  <a:srgbClr val="FF0000"/>
                </a:solidFill>
              </a:rPr>
              <a:t>lphabet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C771-80ED-0430-E95B-1C82FDEBF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4AD1-BF7D-4308-A53E-90FF9DD9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CLARITY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4D5C-F98B-A3C8-A441-EAB00DAB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7031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Translate big-picture (telescope) to action steps (microscope).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Discuss metrics in your meetings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visuals that note progress on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 transparent and vocal about your goals.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0897D-F104-5592-7708-A90540E9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47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3D3-A61D-4FC1-FBA5-C7F7BED2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Five Qualities of a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9B4B-3C57-63B9-E87D-F2738182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3D6BDE0C-8884-B432-4545-16C06893D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9"/>
          <a:stretch/>
        </p:blipFill>
        <p:spPr>
          <a:xfrm>
            <a:off x="811941" y="1706563"/>
            <a:ext cx="8952372" cy="42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6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2CD4B-5F00-9795-DD7C-2351A633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76D7E2-3477-4F22-7DE3-DAF0384BCE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83878-75AD-952C-60A3-A9566E74ED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Which area would be a strength of your team?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6DE28-D895-ACA5-746F-225E7D6A94A8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7852A7-FBCD-A988-43CE-8BB44B0049F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66B606FB-4825-AC8D-5773-121D2B3FB1DB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B6DCB25-73EA-6D45-13AA-EFBEF2FA875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7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3F4C8-8AF4-0372-3D13-1C2902C8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8EBFF3-0F3E-4CF4-C8D2-2F132669FF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0E3D0-02E9-DE89-71F5-9F9394B3E8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area is a growth area for your team?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7ED20-3BE0-0E69-7263-8E56645E07ED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E19AF1-45D4-C8DA-C377-F16B93566C3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FAAA5FAD-7806-A089-8D89-AEB3804B7B14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733B40B-410E-6C4A-4065-E0D3FE78C34F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027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6946-6356-6636-C2C0-475111B8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Working with Younger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E83D-A610-701E-1725-B69E62D5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64648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/>
              <a:t>Be ready to answer the question WHY?  (Not disrespectful – curious)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/>
              <a:t>Manage expectations – may expect more in less time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/>
              <a:t>More immediate rewards/feedback. (Two-way - Just in time)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/>
              <a:t>Focus on networking and teamwork. (Group work)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/>
              <a:t>Create opportunities to experience new projects. (Variety)</a:t>
            </a:r>
          </a:p>
          <a:p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15256-93C5-8E28-7E8D-D6AD0778B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62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9DB8-D6EF-5C7C-4541-752075E4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en-US" sz="4400"/>
              <a:t>Four Commitments (Direct Reports – Colleagues – Family)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A5B9B0-5A1E-E172-1ABD-43E1C1331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405359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b="1"/>
              <a:t>I will believe the best about you.</a:t>
            </a:r>
          </a:p>
          <a:p>
            <a:pPr marL="457200" indent="-457200">
              <a:buAutoNum type="arabicPeriod"/>
            </a:pPr>
            <a:r>
              <a:rPr lang="en-US" sz="3200" b="1"/>
              <a:t>If others do not believe the best about you – I will defend you.</a:t>
            </a:r>
          </a:p>
          <a:p>
            <a:pPr marL="457200" indent="-457200">
              <a:buAutoNum type="arabicPeriod"/>
            </a:pPr>
            <a:r>
              <a:rPr lang="en-US" sz="3200" b="1"/>
              <a:t>If you do something that could erode my trust in you, I will speak to you directly about it. (Talk to you – not about you)</a:t>
            </a:r>
          </a:p>
          <a:p>
            <a:pPr marL="457200" indent="-457200">
              <a:buAutoNum type="arabicPeriod"/>
            </a:pPr>
            <a:r>
              <a:rPr lang="en-US" sz="3200" b="1"/>
              <a:t>If I do something that erodes your trust in me, I will own it and speak to you about it.  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82BF-A67C-0073-A490-F71F52B8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1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1E33-4D57-A896-A0B1-2A545C27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970C-77E6-5C1A-8606-7288B48BE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/>
              <a:t>As a result of today’s session, I will…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68358-C0BF-435A-B534-59243EF88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296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795988"/>
            <a:ext cx="7096933" cy="2387600"/>
          </a:xfrm>
        </p:spPr>
        <p:txBody>
          <a:bodyPr anchor="b">
            <a:norm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5002407"/>
            <a:ext cx="9500507" cy="806675"/>
          </a:xfrm>
        </p:spPr>
        <p:txBody>
          <a:bodyPr>
            <a:normAutofit/>
          </a:bodyPr>
          <a:lstStyle/>
          <a:p>
            <a:r>
              <a:rPr lang="en-US" sz="2000" b="1" dirty="0"/>
              <a:t>Rick Melmer</a:t>
            </a:r>
          </a:p>
          <a:p>
            <a:r>
              <a:rPr lang="en-US" sz="2000" b="1" dirty="0"/>
              <a:t>rvmelmer@gmail.com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A441-543D-E341-8838-C9B961F2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62B3-C88D-7206-1758-641876BD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18 = H__________ on a G_____________ C______________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3174-7EAE-BFBE-0D63-0A3C8ED5E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6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D7F-A545-B851-0B34-BFE26D40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31B8-7A23-C9BB-11FB-AF0CBFD14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54 = C___________ in a </a:t>
            </a:r>
          </a:p>
          <a:p>
            <a:r>
              <a:rPr lang="en-US" sz="5400" b="1" dirty="0"/>
              <a:t>D _______________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2565E-AD48-63D3-6C5B-8CC78BF75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6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DB63-8790-BAB2-1BEA-69872967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18398-B905-7362-5F81-74D9C0DC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32= D_________________ at which W_______________ F____________________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44149-534F-951B-0384-56B6538EC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9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593E-1D90-11F4-8F96-AFE45566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a harder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59E5-E02C-21F5-2CC9-265C4A52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4 = Q_____________ in a G______________ or Q_____________ in a G________________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40767-452F-27C0-CF9F-0FA7E10C5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40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8.0.6804"/>
  <p:tag name="SLIDO_PRESENTATION_ID" val="59e4f79d-e70d-45a1-81fa-573f6abc79d9"/>
  <p:tag name="SLIDO_EVENT_UUID" val="2ff2471b-695c-408b-b358-5bd763fda9ed"/>
  <p:tag name="SLIDO_EVENT_SECTION_UUID" val="e281de7f-d9fb-4493-ba66-2be6760afe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gzOTkzMTN9"/>
  <p:tag name="SLIDO_TYPE" val="SlidoPoll"/>
  <p:tag name="SLIDO_POLL_UUID" val="7ad4867c-32e2-4791-9fca-93619b341818"/>
  <p:tag name="SLIDO_TIMELINE" val="W3sicG9sbFF1ZXN0aW9uVXVpZCI6IjU5NDcxMjFjLWQ3MDUtNDJmYS1hMTg0LTY0MjZkMjBjMWIxZiIsInNob3dSZXN1bHRzIjp0cnVlLCJzaG93Q29ycmVjdEFuc3dlcnMiOmZhbHNlLCJ2b3RpbmdMb2NrZWQiOmZhbHN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gzOTY4MDR9"/>
  <p:tag name="SLIDO_TYPE" val="SlidoPoll"/>
  <p:tag name="SLIDO_POLL_UUID" val="b93e56d6-1178-44df-ab59-4da7278c08df"/>
  <p:tag name="SLIDO_TIMELINE" val="W3sicG9sbFF1ZXN0aW9uVXVpZCI6IjA2MjU5NGRlLWY5YjAtNDVlZC04ODY4LWY1MTM5YjRkNmVhOSIsInNob3dSZXN1bHRzIjpmYWxzZSwic2hvd0NvcnJlY3RBbnN3ZXJzIjpmYWxzZSwidm90aW5nTG9ja2VkIjpmYWxzZX0seyJwb2xsUXVlc3Rpb25VdWlkIjoiMDYyNTk0ZGUtZjliMC00NWVkLTg4NjgtZjUxMzliNGQ2ZWE5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nk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gzOTgzMzh9"/>
  <p:tag name="SLIDO_TYPE" val="SlidoPoll"/>
  <p:tag name="SLIDO_POLL_UUID" val="6df93a10-0c32-433a-adae-453a6d34e60a"/>
  <p:tag name="SLIDO_TIMELINE" val="W3sicG9sbFF1ZXN0aW9uVXVpZCI6IjkxOTYwNjcxLWU3NDctNDVkNy1iNmNkLTRkZWRkN2M5OGM2ZC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gzOTkyMjB9"/>
  <p:tag name="SLIDO_TYPE" val="SlidoPoll"/>
  <p:tag name="SLIDO_POLL_UUID" val="9fed3056-b70b-4376-8673-2109db1ae109"/>
  <p:tag name="SLIDO_TIMELINE" val="W3sicG9sbFF1ZXN0aW9uVXVpZCI6ImMyNWE3MzNhLWEwMzktNDY0My04OGIxLTcwYTY0MTJlZTgwZSIsInNob3dSZXN1bHRzIjpmYWxzZSwic2hvd0NvcnJlY3RBbnN3ZXJzIjpmYWxzZSwidm90aW5nTG9ja2VkIjpmYWxzZX0seyJwb2xsUXVlc3Rpb25VdWlkIjoiYzI1YTczM2EtYTAzOS00NjQzLTg4YjEtNzBhNjQxMmVlODBlIiwic2hvd1Jlc3VsdHMiOnRydWUsInNob3dDb3JyZWN0QW5zd2VycyI6ZmFsc2UsInZvdGluZ0xvY2tlZCI6ZmFsc2V9XQ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Office Theme">
  <a:themeElements>
    <a:clrScheme name="RVM colors">
      <a:dk1>
        <a:srgbClr val="132935"/>
      </a:dk1>
      <a:lt1>
        <a:srgbClr val="FFFFFF"/>
      </a:lt1>
      <a:dk2>
        <a:srgbClr val="085678"/>
      </a:dk2>
      <a:lt2>
        <a:srgbClr val="D8E5EE"/>
      </a:lt2>
      <a:accent1>
        <a:srgbClr val="0E8FC5"/>
      </a:accent1>
      <a:accent2>
        <a:srgbClr val="DAE5EF"/>
      </a:accent2>
      <a:accent3>
        <a:srgbClr val="5D6878"/>
      </a:accent3>
      <a:accent4>
        <a:srgbClr val="434E5E"/>
      </a:accent4>
      <a:accent5>
        <a:srgbClr val="49A0C5"/>
      </a:accent5>
      <a:accent6>
        <a:srgbClr val="939F38"/>
      </a:accent6>
      <a:hlink>
        <a:srgbClr val="0563C1"/>
      </a:hlink>
      <a:folHlink>
        <a:srgbClr val="9F2861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25303</TotalTime>
  <Words>1572</Words>
  <Application>Microsoft Office PowerPoint</Application>
  <PresentationFormat>Widescreen</PresentationFormat>
  <Paragraphs>254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Source Sans Pro</vt:lpstr>
      <vt:lpstr>Source Sans Pro Black</vt:lpstr>
      <vt:lpstr>Source Sans Pro Semibold</vt:lpstr>
      <vt:lpstr>Tenorite</vt:lpstr>
      <vt:lpstr>Wingdings</vt:lpstr>
      <vt:lpstr>Office Theme</vt:lpstr>
      <vt:lpstr>South Dakota Association of School Business Officials (SDASBO) September 25, 2025</vt:lpstr>
      <vt:lpstr>Thank you for your work!</vt:lpstr>
      <vt:lpstr>PowerPoint Presentation</vt:lpstr>
      <vt:lpstr> Thanks for sticking around! Let’s Warm-Up!</vt:lpstr>
      <vt:lpstr>Warm-up – Can you fill in the blanks?</vt:lpstr>
      <vt:lpstr>Another one…</vt:lpstr>
      <vt:lpstr>Again…</vt:lpstr>
      <vt:lpstr>How about this one?</vt:lpstr>
      <vt:lpstr>How about a harder one?</vt:lpstr>
      <vt:lpstr>Another…</vt:lpstr>
      <vt:lpstr>One more?</vt:lpstr>
      <vt:lpstr>Final question…</vt:lpstr>
      <vt:lpstr>GOALS FOR TODAY</vt:lpstr>
      <vt:lpstr>ME – BALANCE – How am I doing?</vt:lpstr>
      <vt:lpstr>PowerPoint Presentation</vt:lpstr>
      <vt:lpstr>Self Care – GREEN BOX! </vt:lpstr>
      <vt:lpstr>Benefits of Self-Care – Self-Care is not selfish!</vt:lpstr>
      <vt:lpstr>PowerPoint Presentation</vt:lpstr>
      <vt:lpstr>ME - What is your brand at work?</vt:lpstr>
      <vt:lpstr>ME - Are you an Ideal Team Player??</vt:lpstr>
      <vt:lpstr>WE – WORKING WELL WITH OTHERS The Four Pillars of TRUST</vt:lpstr>
      <vt:lpstr>WE – Working with different styles</vt:lpstr>
      <vt:lpstr>WE - Languages of Appreciation – Most common and most popular</vt:lpstr>
      <vt:lpstr>WE - Languages of Appreciation – Less common and less popular</vt:lpstr>
      <vt:lpstr>PowerPoint Presentation</vt:lpstr>
      <vt:lpstr>TEAMS – WE ARE ALL ON ONE!</vt:lpstr>
      <vt:lpstr>FIVE QUALITIES OF AN EFFECTIVE TEAM</vt:lpstr>
      <vt:lpstr>Common myths about teams</vt:lpstr>
      <vt:lpstr>Discussion Questions – THINK/PAIR/SHARE</vt:lpstr>
      <vt:lpstr>Five Qualities of a Team - CARE</vt:lpstr>
      <vt:lpstr>CARE</vt:lpstr>
      <vt:lpstr>CARE</vt:lpstr>
      <vt:lpstr>Five Qualities of a Team - CANDOR</vt:lpstr>
      <vt:lpstr>CANDOR</vt:lpstr>
      <vt:lpstr>CANDOR</vt:lpstr>
      <vt:lpstr>What lessons can be learned from this photo?</vt:lpstr>
      <vt:lpstr>Five Qualities of a Team - COMMITMENT</vt:lpstr>
      <vt:lpstr>COMMITMENT</vt:lpstr>
      <vt:lpstr>COMMITMENT</vt:lpstr>
      <vt:lpstr>Five Qualities of a Team - COMMUNICATION</vt:lpstr>
      <vt:lpstr>COMMUNICATION</vt:lpstr>
      <vt:lpstr>COMMUNICATION</vt:lpstr>
      <vt:lpstr>Feedback – Basic Truths</vt:lpstr>
      <vt:lpstr>Receiving Difficult Feedback How do you do?</vt:lpstr>
      <vt:lpstr>Receiving Feedback – Thoughts</vt:lpstr>
      <vt:lpstr>Giving feedback - Reminders</vt:lpstr>
      <vt:lpstr>Five Qualities of a Team - CLARITY</vt:lpstr>
      <vt:lpstr>What does success look like?</vt:lpstr>
      <vt:lpstr>CLARITY</vt:lpstr>
      <vt:lpstr>CLARITY</vt:lpstr>
      <vt:lpstr>Five Qualities of a Team</vt:lpstr>
      <vt:lpstr>PowerPoint Presentation</vt:lpstr>
      <vt:lpstr>PowerPoint Presentation</vt:lpstr>
      <vt:lpstr>Working with Younger Colleagues</vt:lpstr>
      <vt:lpstr>Four Commitments (Direct Reports – Colleagues – Family)</vt:lpstr>
      <vt:lpstr>NEXT STEPS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Heidi Marttila-Losure</dc:creator>
  <cp:lastModifiedBy>Rick Melmer</cp:lastModifiedBy>
  <cp:revision>57</cp:revision>
  <dcterms:created xsi:type="dcterms:W3CDTF">2023-04-04T17:40:23Z</dcterms:created>
  <dcterms:modified xsi:type="dcterms:W3CDTF">2025-09-25T01:14:27Z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