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2" r:id="rId4"/>
    <p:sldId id="271" r:id="rId5"/>
    <p:sldId id="261" r:id="rId6"/>
    <p:sldId id="257" r:id="rId7"/>
    <p:sldId id="258" r:id="rId8"/>
    <p:sldId id="259" r:id="rId9"/>
    <p:sldId id="272" r:id="rId10"/>
    <p:sldId id="273" r:id="rId11"/>
    <p:sldId id="274" r:id="rId12"/>
    <p:sldId id="263" r:id="rId13"/>
    <p:sldId id="264" r:id="rId14"/>
    <p:sldId id="265" r:id="rId15"/>
    <p:sldId id="266" r:id="rId16"/>
    <p:sldId id="276" r:id="rId17"/>
    <p:sldId id="277" r:id="rId18"/>
    <p:sldId id="275" r:id="rId19"/>
    <p:sldId id="267" r:id="rId20"/>
    <p:sldId id="268" r:id="rId21"/>
    <p:sldId id="269" r:id="rId22"/>
    <p:sldId id="270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3"/>
    <p:restoredTop sz="94690"/>
  </p:normalViewPr>
  <p:slideViewPr>
    <p:cSldViewPr snapToGrid="0">
      <p:cViewPr varScale="1">
        <p:scale>
          <a:sx n="151" d="100"/>
          <a:sy n="151" d="100"/>
        </p:scale>
        <p:origin x="9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9/17/25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9/17/25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sdlegislature.gov/Statutes/Codified_Laws/DisplayStatute.aspx?Type=Statute&amp;Statute=13-42-1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E377A-570E-16AD-6323-A7E816D5F3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HR Topics tailored to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90F31E-700A-3E32-F15A-EE75EE8816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Chris Esping &amp; Jennifer Conway</a:t>
            </a:r>
          </a:p>
        </p:txBody>
      </p:sp>
    </p:spTree>
    <p:extLst>
      <p:ext uri="{BB962C8B-B14F-4D97-AF65-F5344CB8AC3E}">
        <p14:creationId xmlns:p14="http://schemas.microsoft.com/office/powerpoint/2010/main" val="1554238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BC782-0A02-B840-5008-9B02615A6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9B2E6-E4E0-CED0-355B-9C04B53B3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MATERNITY/PATERITY </a:t>
            </a:r>
            <a:r>
              <a:rPr lang="en-US" dirty="0"/>
              <a:t>LEAVE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41F2D8-007D-12F1-3BE8-DBE758059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14130"/>
            <a:ext cx="9601200" cy="520995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u="sng" dirty="0"/>
              <a:t>What Negotiated Agreements in SD Usually Include</a:t>
            </a:r>
          </a:p>
          <a:p>
            <a:r>
              <a:rPr lang="en-US" b="1" dirty="0"/>
              <a:t>Use of Sick Leave for Maternity</a:t>
            </a:r>
            <a:endParaRPr lang="en-US" dirty="0"/>
          </a:p>
          <a:p>
            <a:pPr lvl="1"/>
            <a:r>
              <a:rPr lang="en-US" i="0" dirty="0"/>
              <a:t>Teachers can use </a:t>
            </a:r>
            <a:r>
              <a:rPr lang="en-US" b="1" i="0" dirty="0"/>
              <a:t>accrued sick leave</a:t>
            </a:r>
            <a:r>
              <a:rPr lang="en-US" i="0" dirty="0"/>
              <a:t> during the medically necessary portion of maternity (often 6 weeks for vaginal delivery, 8 weeks for C-section).</a:t>
            </a:r>
          </a:p>
          <a:p>
            <a:r>
              <a:rPr lang="en-US" b="1" dirty="0"/>
              <a:t>Use of Sick Leave for Paternity</a:t>
            </a:r>
            <a:endParaRPr lang="en-US" dirty="0"/>
          </a:p>
          <a:p>
            <a:pPr lvl="1"/>
            <a:r>
              <a:rPr lang="en-US" i="0" dirty="0"/>
              <a:t>Typically, </a:t>
            </a:r>
            <a:r>
              <a:rPr lang="en-US" b="1" i="0" dirty="0"/>
              <a:t>limited</a:t>
            </a:r>
            <a:r>
              <a:rPr lang="en-US" i="0" dirty="0"/>
              <a:t> — often only the days actually needed for the birth (1–3 days), or if the father is the caregiver during a medical recovery period.</a:t>
            </a:r>
          </a:p>
          <a:p>
            <a:pPr lvl="1"/>
            <a:r>
              <a:rPr lang="en-US" i="0" dirty="0"/>
              <a:t>Some contracts explicitly allow fathers to use sick days for bonding; others require use of personal leave.</a:t>
            </a:r>
          </a:p>
          <a:p>
            <a:r>
              <a:rPr lang="en-US" b="1" dirty="0"/>
              <a:t>Additional Leave (Unpaid)</a:t>
            </a:r>
            <a:endParaRPr lang="en-US" dirty="0"/>
          </a:p>
          <a:p>
            <a:pPr lvl="1"/>
            <a:r>
              <a:rPr lang="en-US" i="0" dirty="0"/>
              <a:t>After sick leave is exhausted, teachers may take </a:t>
            </a:r>
            <a:r>
              <a:rPr lang="en-US" b="1" i="0" dirty="0"/>
              <a:t>unpaid leave</a:t>
            </a:r>
            <a:r>
              <a:rPr lang="en-US" i="0" dirty="0"/>
              <a:t> (up to the FMLA maximum of 12 weeks).</a:t>
            </a:r>
          </a:p>
          <a:p>
            <a:pPr lvl="1"/>
            <a:r>
              <a:rPr lang="en-US" i="0" dirty="0"/>
              <a:t>Some contracts allow extending unpaid leave through the end of the semester or school year (board approval required).</a:t>
            </a:r>
          </a:p>
          <a:p>
            <a:r>
              <a:rPr lang="en-US" b="1" dirty="0"/>
              <a:t>Personal Leave</a:t>
            </a:r>
            <a:endParaRPr lang="en-US" dirty="0"/>
          </a:p>
          <a:p>
            <a:pPr lvl="1"/>
            <a:r>
              <a:rPr lang="en-US" i="0" dirty="0"/>
              <a:t>May be used for childbirth/adoption if sick leave is not applicable.</a:t>
            </a:r>
          </a:p>
          <a:p>
            <a:pPr lvl="1"/>
            <a:r>
              <a:rPr lang="en-US" i="0" dirty="0"/>
              <a:t>Often restricted around holidays, but childbirth is usually an exception.</a:t>
            </a:r>
          </a:p>
          <a:p>
            <a:r>
              <a:rPr lang="en-US" b="1" dirty="0"/>
              <a:t>Adoption Leave</a:t>
            </a:r>
            <a:endParaRPr lang="en-US" dirty="0"/>
          </a:p>
          <a:p>
            <a:pPr lvl="1"/>
            <a:r>
              <a:rPr lang="en-US" i="0" dirty="0"/>
              <a:t>Many agreements include adoption in the same category as childbirth for leave eligibility.</a:t>
            </a:r>
          </a:p>
          <a:p>
            <a:pPr lvl="1"/>
            <a:r>
              <a:rPr lang="en-US" i="0" dirty="0"/>
              <a:t>Typically allows use of sick/personal leave and then unpaid leave as needed.</a:t>
            </a:r>
          </a:p>
          <a:p>
            <a:r>
              <a:rPr lang="en-US" b="1" dirty="0"/>
              <a:t>Sick Leave Bank</a:t>
            </a:r>
            <a:r>
              <a:rPr lang="en-US" dirty="0"/>
              <a:t> (if offered)</a:t>
            </a:r>
          </a:p>
          <a:p>
            <a:pPr lvl="1"/>
            <a:r>
              <a:rPr lang="en-US" i="0" dirty="0"/>
              <a:t>Sometimes available for maternity complications or extended recovery.</a:t>
            </a:r>
          </a:p>
          <a:p>
            <a:pPr lvl="1"/>
            <a:r>
              <a:rPr lang="en-US" i="0" dirty="0"/>
              <a:t>Not usually approved for routine bonding/paternity.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696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181A5D-F5CA-6704-1835-CAE37AE51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9FA4E-308A-D222-CEF6-AC596B9C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Your District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403F0-6AD9-DB75-5F0A-3DF397FFE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Use of Sick Leave for Maternity</a:t>
            </a:r>
            <a:endParaRPr lang="en-US" dirty="0"/>
          </a:p>
          <a:p>
            <a:r>
              <a:rPr lang="en-US" b="1" dirty="0"/>
              <a:t>Use of Sick Leave for Paternity</a:t>
            </a:r>
            <a:endParaRPr lang="en-US" dirty="0"/>
          </a:p>
          <a:p>
            <a:r>
              <a:rPr lang="en-US" b="1" dirty="0"/>
              <a:t>Additional Leave (Unpaid)</a:t>
            </a:r>
            <a:endParaRPr lang="en-US" dirty="0"/>
          </a:p>
          <a:p>
            <a:r>
              <a:rPr lang="en-US" b="1" dirty="0"/>
              <a:t>Personal Leave</a:t>
            </a:r>
            <a:endParaRPr lang="en-US" dirty="0"/>
          </a:p>
          <a:p>
            <a:r>
              <a:rPr lang="en-US" b="1" dirty="0"/>
              <a:t>Adoption Leave</a:t>
            </a:r>
            <a:endParaRPr lang="en-US" dirty="0"/>
          </a:p>
          <a:p>
            <a:r>
              <a:rPr lang="en-US" b="1" dirty="0"/>
              <a:t>Sick Leave Bank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326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53010-7490-C806-7369-963F68150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92BE1-A410-E041-E43A-0987CE6CF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SICK BANK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9D911-1825-8B73-497C-574BDA3F30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14130"/>
            <a:ext cx="9601200" cy="2785337"/>
          </a:xfrm>
        </p:spPr>
        <p:txBody>
          <a:bodyPr>
            <a:normAutofit/>
          </a:bodyPr>
          <a:lstStyle/>
          <a:p>
            <a:r>
              <a:rPr lang="en-US" dirty="0"/>
              <a:t>A </a:t>
            </a:r>
            <a:r>
              <a:rPr lang="en-US" b="1" dirty="0"/>
              <a:t>pool of donated sick leave days</a:t>
            </a:r>
            <a:r>
              <a:rPr lang="en-US" dirty="0"/>
              <a:t> that employees can use when they have exhausted their own sick leave, typically for a </a:t>
            </a:r>
            <a:r>
              <a:rPr lang="en-US" b="1" dirty="0"/>
              <a:t>serious illness, injury, or catastrophic event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Employees donate</a:t>
            </a:r>
            <a:r>
              <a:rPr lang="en-US" dirty="0"/>
              <a:t>: Often 1–2 days per year (mandatory or voluntary).</a:t>
            </a:r>
          </a:p>
          <a:p>
            <a:pPr lvl="1"/>
            <a:r>
              <a:rPr lang="en-US" b="1" dirty="0"/>
              <a:t>Employees borrow</a:t>
            </a:r>
            <a:r>
              <a:rPr lang="en-US" dirty="0"/>
              <a:t>: After their own leave is used, they may apply to the bank for additional paid days.</a:t>
            </a:r>
          </a:p>
          <a:p>
            <a:pPr lvl="1"/>
            <a:r>
              <a:rPr lang="en-US" b="1" dirty="0"/>
              <a:t>Bank is managed</a:t>
            </a:r>
            <a:r>
              <a:rPr lang="en-US" dirty="0"/>
              <a:t>: Usually by a Sick Bank Committee (HR + staff reps).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165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E0CEF-8C8A-925E-A996-BB4F212AF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B78A8-7A81-5449-E2C2-6F6B33780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SICK BANK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78125-0189-6494-1EBC-3F89B3517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14130"/>
            <a:ext cx="9601200" cy="526607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Typical Eligibility Rules</a:t>
            </a:r>
          </a:p>
          <a:p>
            <a:pPr lvl="1"/>
            <a:r>
              <a:rPr lang="en-US" b="1" dirty="0"/>
              <a:t>Membership</a:t>
            </a:r>
            <a:endParaRPr lang="en-US" dirty="0"/>
          </a:p>
          <a:p>
            <a:pPr lvl="2"/>
            <a:r>
              <a:rPr lang="en-US" i="0" dirty="0"/>
              <a:t>Some districts require staff to “opt in” and donate at least 1 day per year.</a:t>
            </a:r>
          </a:p>
          <a:p>
            <a:pPr lvl="2"/>
            <a:r>
              <a:rPr lang="en-US" i="0" dirty="0"/>
              <a:t>Others make participation automatic for all staff.</a:t>
            </a:r>
          </a:p>
          <a:p>
            <a:pPr lvl="1"/>
            <a:r>
              <a:rPr lang="en-US" b="1" dirty="0"/>
              <a:t>Waiting Period</a:t>
            </a:r>
            <a:endParaRPr lang="en-US" dirty="0"/>
          </a:p>
          <a:p>
            <a:pPr lvl="2"/>
            <a:r>
              <a:rPr lang="en-US" i="0" dirty="0"/>
              <a:t>Often employees must work for the district at least 1 year before they can draw from the bank.</a:t>
            </a:r>
          </a:p>
          <a:p>
            <a:pPr lvl="1"/>
            <a:r>
              <a:rPr lang="en-US" b="1" dirty="0"/>
              <a:t>Use Restrictions</a:t>
            </a:r>
            <a:endParaRPr lang="en-US" dirty="0"/>
          </a:p>
          <a:p>
            <a:pPr lvl="2"/>
            <a:r>
              <a:rPr lang="en-US" i="0" dirty="0"/>
              <a:t>For catastrophic illness/injury only — not routine medical issues.</a:t>
            </a:r>
          </a:p>
          <a:p>
            <a:pPr lvl="2"/>
            <a:r>
              <a:rPr lang="en-US" i="0" dirty="0"/>
              <a:t>Often requires medical documentation.</a:t>
            </a:r>
          </a:p>
          <a:p>
            <a:pPr lvl="2"/>
            <a:r>
              <a:rPr lang="en-US" i="0" dirty="0"/>
              <a:t>Sometimes excludes maternity leave unless there are complications.</a:t>
            </a:r>
          </a:p>
          <a:p>
            <a:pPr lvl="1"/>
            <a:r>
              <a:rPr lang="en-US" b="1" dirty="0"/>
              <a:t>Maximum Days</a:t>
            </a:r>
            <a:endParaRPr lang="en-US" dirty="0"/>
          </a:p>
          <a:p>
            <a:pPr lvl="2"/>
            <a:r>
              <a:rPr lang="en-US" i="0" dirty="0"/>
              <a:t>Commonly capped at 20–40 days per year.</a:t>
            </a:r>
          </a:p>
          <a:p>
            <a:pPr lvl="2"/>
            <a:r>
              <a:rPr lang="en-US" i="0" dirty="0"/>
              <a:t>Lifetime max may be set (e.g., 60–90 days).</a:t>
            </a:r>
          </a:p>
          <a:p>
            <a:pPr lvl="1"/>
            <a:r>
              <a:rPr lang="en-US" b="1" dirty="0"/>
              <a:t>Approval Process</a:t>
            </a:r>
            <a:endParaRPr lang="en-US" dirty="0"/>
          </a:p>
          <a:p>
            <a:pPr lvl="2"/>
            <a:r>
              <a:rPr lang="en-US" i="0" dirty="0"/>
              <a:t>Committee reviews requests confidentially.</a:t>
            </a:r>
          </a:p>
          <a:p>
            <a:pPr lvl="2"/>
            <a:r>
              <a:rPr lang="en-US" i="0" dirty="0"/>
              <a:t>May require superintendent or HR final approval.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580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B12EA4-FADE-75B1-1853-1CDF06FBE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9C3A1-8114-941B-08E0-C04E8674D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Your District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DA47D-C9DB-09D2-AB24-52D398AE7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Have Sick Bank</a:t>
            </a:r>
            <a:endParaRPr lang="en-US" dirty="0"/>
          </a:p>
          <a:p>
            <a:r>
              <a:rPr lang="en-US" b="1" dirty="0"/>
              <a:t>Do Not Have Sick Bank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3114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41B3FB-AADC-7171-512D-F2168C4BB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69E40-42AA-DC74-525D-8E581FB3D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RESTRICTIONS ON TIME OFF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75FA6-A4E1-6AA3-3189-A704E7F39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14130"/>
            <a:ext cx="9601200" cy="524913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/>
              <a:t>Personal Leave (Teachers / 9–10 Month Staff)</a:t>
            </a:r>
          </a:p>
          <a:p>
            <a:r>
              <a:rPr lang="en-US" b="1" dirty="0"/>
              <a:t>Common Restrictions:</a:t>
            </a:r>
            <a:endParaRPr lang="en-US" dirty="0"/>
          </a:p>
          <a:p>
            <a:pPr lvl="1"/>
            <a:r>
              <a:rPr lang="en-US" b="1" dirty="0"/>
              <a:t>Blackout dates</a:t>
            </a:r>
            <a:endParaRPr lang="en-US" dirty="0"/>
          </a:p>
          <a:p>
            <a:pPr lvl="2"/>
            <a:r>
              <a:rPr lang="en-US" i="0" dirty="0"/>
              <a:t>Not allowed on the </a:t>
            </a:r>
            <a:r>
              <a:rPr lang="en-US" b="1" i="0" dirty="0"/>
              <a:t>first or last day of the school year</a:t>
            </a:r>
            <a:r>
              <a:rPr lang="en-US" i="0" dirty="0"/>
              <a:t>.</a:t>
            </a:r>
          </a:p>
          <a:p>
            <a:pPr lvl="2"/>
            <a:r>
              <a:rPr lang="en-US" i="0" dirty="0"/>
              <a:t>Not allowed on the </a:t>
            </a:r>
            <a:r>
              <a:rPr lang="en-US" b="1" i="0" dirty="0"/>
              <a:t>day before or after a holiday/break</a:t>
            </a:r>
            <a:r>
              <a:rPr lang="en-US" i="0" dirty="0"/>
              <a:t> (Thanksgiving, Winter Break, Spring Break, etc.).</a:t>
            </a:r>
          </a:p>
          <a:p>
            <a:pPr lvl="2"/>
            <a:r>
              <a:rPr lang="en-US" i="0" dirty="0"/>
              <a:t>Sometimes restricted on </a:t>
            </a:r>
            <a:r>
              <a:rPr lang="en-US" b="1" i="0" dirty="0"/>
              <a:t>parent-teacher conference days</a:t>
            </a:r>
            <a:r>
              <a:rPr lang="en-US" i="0" dirty="0"/>
              <a:t> or other high-impact events.</a:t>
            </a:r>
          </a:p>
          <a:p>
            <a:pPr lvl="1"/>
            <a:r>
              <a:rPr lang="en-US" b="1" dirty="0"/>
              <a:t>Maximum consecutive days</a:t>
            </a:r>
            <a:endParaRPr lang="en-US" dirty="0"/>
          </a:p>
          <a:p>
            <a:pPr lvl="2"/>
            <a:r>
              <a:rPr lang="en-US" i="0" dirty="0"/>
              <a:t>Usually limited to </a:t>
            </a:r>
            <a:r>
              <a:rPr lang="en-US" b="1" i="0" dirty="0"/>
              <a:t>2 consecutive personal leave days</a:t>
            </a:r>
            <a:r>
              <a:rPr lang="en-US" i="0" dirty="0"/>
              <a:t> without superintendent/board approval.</a:t>
            </a:r>
          </a:p>
          <a:p>
            <a:pPr lvl="1"/>
            <a:r>
              <a:rPr lang="en-US" b="1" dirty="0"/>
              <a:t>Advance notice required</a:t>
            </a:r>
            <a:endParaRPr lang="en-US" dirty="0"/>
          </a:p>
          <a:p>
            <a:pPr lvl="2"/>
            <a:r>
              <a:rPr lang="en-US" i="0" dirty="0"/>
              <a:t>Must submit request </a:t>
            </a:r>
            <a:r>
              <a:rPr lang="en-US" b="1" i="0" dirty="0"/>
              <a:t>at least 3–5 days in advance</a:t>
            </a:r>
            <a:r>
              <a:rPr lang="en-US" i="0" dirty="0"/>
              <a:t>, unless it’s an emergency.</a:t>
            </a:r>
          </a:p>
          <a:p>
            <a:pPr lvl="1"/>
            <a:r>
              <a:rPr lang="en-US" b="1" dirty="0"/>
              <a:t>Subject to substitute availability</a:t>
            </a:r>
            <a:endParaRPr lang="en-US" dirty="0"/>
          </a:p>
          <a:p>
            <a:pPr lvl="2"/>
            <a:r>
              <a:rPr lang="en-US" i="0" dirty="0"/>
              <a:t>District may deny requests if too many staff are already out that day.</a:t>
            </a:r>
          </a:p>
          <a:p>
            <a:pPr lvl="1"/>
            <a:r>
              <a:rPr lang="en-US" b="1" dirty="0"/>
              <a:t>Approval process</a:t>
            </a:r>
            <a:endParaRPr lang="en-US" dirty="0"/>
          </a:p>
          <a:p>
            <a:pPr lvl="2"/>
            <a:r>
              <a:rPr lang="en-US" i="0" dirty="0"/>
              <a:t>Building principal typically approves, but some contracts require superintendent approval for certain dates.</a:t>
            </a:r>
          </a:p>
        </p:txBody>
      </p:sp>
    </p:spTree>
    <p:extLst>
      <p:ext uri="{BB962C8B-B14F-4D97-AF65-F5344CB8AC3E}">
        <p14:creationId xmlns:p14="http://schemas.microsoft.com/office/powerpoint/2010/main" val="4943735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8D41A5-A71F-7021-3E4B-7F5E1605A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81760-4C9B-6E79-E069-65DD21406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RESTRICTIONS ON TIME OFF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60C51-C049-E648-3FF3-7265B98AD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14130"/>
            <a:ext cx="9601200" cy="52491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Vacation Leave (12-Month Classified / Admin Staff)</a:t>
            </a:r>
          </a:p>
          <a:p>
            <a:r>
              <a:rPr lang="en-US" b="1" dirty="0"/>
              <a:t>Common Restrictions:</a:t>
            </a:r>
            <a:endParaRPr lang="en-US" dirty="0"/>
          </a:p>
          <a:p>
            <a:pPr lvl="1"/>
            <a:r>
              <a:rPr lang="en-US" b="1" dirty="0"/>
              <a:t>Advance notice</a:t>
            </a:r>
            <a:endParaRPr lang="en-US" dirty="0"/>
          </a:p>
          <a:p>
            <a:pPr lvl="2"/>
            <a:r>
              <a:rPr lang="en-US" i="0" dirty="0"/>
              <a:t>Must be requested </a:t>
            </a:r>
            <a:r>
              <a:rPr lang="en-US" b="1" i="0" dirty="0"/>
              <a:t>1–2 weeks in advance</a:t>
            </a:r>
            <a:r>
              <a:rPr lang="en-US" i="0" dirty="0"/>
              <a:t>.</a:t>
            </a:r>
          </a:p>
          <a:p>
            <a:pPr lvl="1"/>
            <a:r>
              <a:rPr lang="en-US" b="1" dirty="0"/>
              <a:t>Supervisor approval</a:t>
            </a:r>
            <a:endParaRPr lang="en-US" dirty="0"/>
          </a:p>
          <a:p>
            <a:pPr lvl="2"/>
            <a:r>
              <a:rPr lang="en-US" i="0" dirty="0"/>
              <a:t>Approval based on operational needs (e.g., can’t leave building unstaffed).</a:t>
            </a:r>
          </a:p>
          <a:p>
            <a:pPr lvl="1"/>
            <a:r>
              <a:rPr lang="en-US" b="1" dirty="0"/>
              <a:t>Blackout periods</a:t>
            </a:r>
            <a:r>
              <a:rPr lang="en-US" dirty="0"/>
              <a:t> (less common than with personal leave)</a:t>
            </a:r>
          </a:p>
          <a:p>
            <a:pPr lvl="2"/>
            <a:r>
              <a:rPr lang="en-US" i="0" dirty="0"/>
              <a:t>Custodians: sometimes restricted at </a:t>
            </a:r>
            <a:r>
              <a:rPr lang="en-US" b="1" i="0" dirty="0"/>
              <a:t>start/end of school year</a:t>
            </a:r>
            <a:r>
              <a:rPr lang="en-US" i="0" dirty="0"/>
              <a:t> when cleaning/setup is busiest.</a:t>
            </a:r>
          </a:p>
          <a:p>
            <a:pPr lvl="2"/>
            <a:r>
              <a:rPr lang="en-US" i="0" dirty="0"/>
              <a:t>Office staff: sometimes restricted at </a:t>
            </a:r>
            <a:r>
              <a:rPr lang="en-US" b="1" i="0" dirty="0"/>
              <a:t>school year registration or year-end closeout</a:t>
            </a:r>
            <a:r>
              <a:rPr lang="en-US" i="0" dirty="0"/>
              <a:t>.</a:t>
            </a:r>
          </a:p>
          <a:p>
            <a:pPr lvl="1"/>
            <a:r>
              <a:rPr lang="en-US" b="1" dirty="0"/>
              <a:t>Maximum carryover</a:t>
            </a:r>
            <a:endParaRPr lang="en-US" dirty="0"/>
          </a:p>
          <a:p>
            <a:pPr lvl="2"/>
            <a:r>
              <a:rPr lang="en-US" i="0" dirty="0"/>
              <a:t>Districts cap how much vacation can roll into the next year (e.g., 5–10 days). Anything over is forfeited if not used.</a:t>
            </a:r>
            <a:br>
              <a:rPr lang="en-US" dirty="0"/>
            </a:br>
            <a:endParaRPr lang="en-US" i="0" dirty="0"/>
          </a:p>
        </p:txBody>
      </p:sp>
    </p:spTree>
    <p:extLst>
      <p:ext uri="{BB962C8B-B14F-4D97-AF65-F5344CB8AC3E}">
        <p14:creationId xmlns:p14="http://schemas.microsoft.com/office/powerpoint/2010/main" val="15454301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292BD-7969-F7CD-D637-6347EB0D3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ACC07-365A-C00C-9C12-22AE8C155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Your District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76F8B-8B22-DA79-3764-7520A561E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Blackout dates</a:t>
            </a:r>
            <a:endParaRPr lang="en-US" dirty="0"/>
          </a:p>
          <a:p>
            <a:r>
              <a:rPr lang="en-US" b="1" dirty="0"/>
              <a:t>Maximum consecutive days</a:t>
            </a:r>
            <a:endParaRPr lang="en-US" dirty="0"/>
          </a:p>
          <a:p>
            <a:r>
              <a:rPr lang="en-US" b="1" dirty="0"/>
              <a:t>Advance notice required</a:t>
            </a:r>
            <a:endParaRPr lang="en-US" dirty="0"/>
          </a:p>
          <a:p>
            <a:r>
              <a:rPr lang="en-US" b="1" dirty="0"/>
              <a:t>Approval process</a:t>
            </a:r>
          </a:p>
          <a:p>
            <a:r>
              <a:rPr lang="en-US" b="1" dirty="0"/>
              <a:t>Advance notice</a:t>
            </a:r>
            <a:endParaRPr lang="en-US" dirty="0"/>
          </a:p>
          <a:p>
            <a:r>
              <a:rPr lang="en-US" b="1" dirty="0"/>
              <a:t>Supervisor approval</a:t>
            </a:r>
            <a:endParaRPr lang="en-US" dirty="0"/>
          </a:p>
          <a:p>
            <a:r>
              <a:rPr lang="en-US" b="1" dirty="0"/>
              <a:t>Maximum carryover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340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A33FAD-97CB-F939-1792-758DED4982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829A7-6E59-69C2-A03E-933028FBB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BREAKING OF CONTRACTS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48C54-BEE4-1FF9-BE4D-587FFCE9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14130"/>
            <a:ext cx="9601200" cy="52491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Certified Staff (Teachers)</a:t>
            </a:r>
          </a:p>
          <a:p>
            <a:r>
              <a:rPr lang="en-US" b="1" dirty="0"/>
              <a:t>Most common penalties:</a:t>
            </a:r>
            <a:endParaRPr lang="en-US" dirty="0"/>
          </a:p>
          <a:p>
            <a:pPr lvl="1"/>
            <a:r>
              <a:rPr lang="en-US" b="1" dirty="0"/>
              <a:t>Monetary penalty (flat fee)</a:t>
            </a:r>
            <a:endParaRPr lang="en-US" dirty="0"/>
          </a:p>
          <a:p>
            <a:pPr lvl="2"/>
            <a:r>
              <a:rPr lang="en-US" i="0" dirty="0"/>
              <a:t>Ranges from </a:t>
            </a:r>
            <a:r>
              <a:rPr lang="en-US" b="1" i="0" dirty="0"/>
              <a:t>$500–$1,500</a:t>
            </a:r>
            <a:r>
              <a:rPr lang="en-US" i="0" dirty="0"/>
              <a:t> if resignation is after a certain date.</a:t>
            </a:r>
          </a:p>
          <a:p>
            <a:pPr lvl="1"/>
            <a:r>
              <a:rPr lang="en-US" b="1" dirty="0"/>
              <a:t>Monetary penalty (percentage of salary)</a:t>
            </a:r>
            <a:endParaRPr lang="en-US" dirty="0"/>
          </a:p>
          <a:p>
            <a:pPr lvl="2"/>
            <a:r>
              <a:rPr lang="en-US" i="0" dirty="0"/>
              <a:t>Some contracts set it as </a:t>
            </a:r>
            <a:r>
              <a:rPr lang="en-US" b="1" i="0" dirty="0"/>
              <a:t>a percentage of the teacher’s salary (e.g., 1–2%)</a:t>
            </a:r>
            <a:r>
              <a:rPr lang="en-US" i="0" dirty="0"/>
              <a:t>.</a:t>
            </a:r>
          </a:p>
          <a:p>
            <a:pPr lvl="1"/>
            <a:r>
              <a:rPr lang="en-US" b="1" dirty="0"/>
              <a:t>Loss of license / certificate sanctions</a:t>
            </a:r>
            <a:endParaRPr lang="en-US" dirty="0"/>
          </a:p>
          <a:p>
            <a:pPr lvl="2"/>
            <a:r>
              <a:rPr lang="en-US" i="0" dirty="0"/>
              <a:t>In some states, breaking a contract without board release can result in the state suspending or revoking teaching certification (South Dakota allows boards to request this).</a:t>
            </a:r>
          </a:p>
          <a:p>
            <a:pPr lvl="1"/>
            <a:r>
              <a:rPr lang="en-US" b="1" dirty="0"/>
              <a:t>Resignation deadlines</a:t>
            </a:r>
            <a:endParaRPr lang="en-US" dirty="0"/>
          </a:p>
          <a:p>
            <a:pPr lvl="2"/>
            <a:r>
              <a:rPr lang="en-US" i="0" dirty="0"/>
              <a:t>Districts often allow penalty-free resignations </a:t>
            </a:r>
            <a:r>
              <a:rPr lang="en-US" b="1" i="0" dirty="0"/>
              <a:t>before July 1</a:t>
            </a:r>
            <a:r>
              <a:rPr lang="en-US" i="0" dirty="0"/>
              <a:t> (or 30 days after contract issuance). After that, a penalty kicks in.</a:t>
            </a:r>
          </a:p>
          <a:p>
            <a:pPr lvl="2"/>
            <a:r>
              <a:rPr lang="en-US" i="0" dirty="0"/>
              <a:t>Example: “If a resignation is submitted after July 1, a $1,000 penalty will be assessed.”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035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9BFA7-215E-1A66-424E-8122AB988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176C8-609E-D22F-C2FA-BA974BAEA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BREAKING OF CONTRACTS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94A8F-67BF-F9E9-347B-1D5915D45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14130"/>
            <a:ext cx="9601200" cy="52491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A South Dakota school cannot recommend that a teacher have their certification suspended AND collect liquidated damages simultaneously for the same reason. </a:t>
            </a:r>
          </a:p>
          <a:p>
            <a:pPr marL="0" indent="0">
              <a:buNone/>
            </a:pPr>
            <a:r>
              <a:rPr lang="en-US" sz="2800" dirty="0"/>
              <a:t>The law states that the Secretary of Education may suspend a certificate for a teacher breaking a contract, but this action cannot happen if the school board has already collected liquidated damages from the teacher for that same contract violation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b="1" dirty="0">
                <a:hlinkClick r:id="rId2"/>
              </a:rPr>
              <a:t>13-42-10</a:t>
            </a:r>
            <a:r>
              <a:rPr lang="en-US" b="1" dirty="0"/>
              <a:t>. Suspension or refusal to issue or renew certificate for breach of contract.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38870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22CD5-F071-53BF-69C7-D8B22014C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C4889-A0A7-1070-0FAB-810DB7236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BARGAINING UNITS /ED ASSOCIATIONS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3DD32-9657-82E9-52E1-4D2AFA5B6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4199861"/>
          </a:xfrm>
        </p:spPr>
        <p:txBody>
          <a:bodyPr>
            <a:normAutofit/>
          </a:bodyPr>
          <a:lstStyle/>
          <a:p>
            <a:r>
              <a:rPr lang="en-US" b="1" dirty="0"/>
              <a:t>Teachers</a:t>
            </a:r>
            <a:r>
              <a:rPr lang="en-US" dirty="0"/>
              <a:t> typically have associations (like local affiliates of the South Dakota Education Association).</a:t>
            </a:r>
          </a:p>
          <a:p>
            <a:endParaRPr lang="en-US" dirty="0"/>
          </a:p>
          <a:p>
            <a:r>
              <a:rPr lang="en-US" b="1" dirty="0"/>
              <a:t>Classified staff</a:t>
            </a:r>
            <a:r>
              <a:rPr lang="en-US" dirty="0"/>
              <a:t> bargaining is less consistent:</a:t>
            </a:r>
          </a:p>
          <a:p>
            <a:pPr lvl="1"/>
            <a:r>
              <a:rPr lang="en-US" i="0" dirty="0"/>
              <a:t>Some districts (e.g., Watertown, Spearfish) have recognized classified staff bargaining units, typically covering custodians, paras, clerical, food service, and drivers together.</a:t>
            </a:r>
          </a:p>
          <a:p>
            <a:pPr lvl="1"/>
            <a:r>
              <a:rPr lang="en-US" i="0" dirty="0"/>
              <a:t>Others do </a:t>
            </a:r>
            <a:r>
              <a:rPr lang="en-US" b="1" i="0" dirty="0"/>
              <a:t>not</a:t>
            </a:r>
            <a:r>
              <a:rPr lang="en-US" i="0" dirty="0"/>
              <a:t>; they just set wages/benefits at the board level without a contract.</a:t>
            </a:r>
          </a:p>
          <a:p>
            <a:pPr lvl="1"/>
            <a:r>
              <a:rPr lang="en-US" i="0" dirty="0"/>
              <a:t>Where bargaining does exist, the agreements are usually labeled </a:t>
            </a:r>
            <a:r>
              <a:rPr lang="en-US" b="1" i="0" dirty="0"/>
              <a:t>“Classified Staff Agreement”</a:t>
            </a:r>
            <a:r>
              <a:rPr lang="en-US" i="0" dirty="0"/>
              <a:t> or </a:t>
            </a:r>
            <a:r>
              <a:rPr lang="en-US" b="1" i="0" dirty="0"/>
              <a:t>“Support Staff Agreement.”</a:t>
            </a:r>
            <a:endParaRPr lang="en-US" i="0" dirty="0"/>
          </a:p>
          <a:p>
            <a:pPr lvl="1"/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5310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D402AA-9F31-4DD4-7908-BD5538F41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97D9E-1870-E709-A4AA-8916B7497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Your District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B5219-9ED9-7293-B829-8A1881B17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Penalty</a:t>
            </a:r>
            <a:endParaRPr lang="en-US" dirty="0"/>
          </a:p>
          <a:p>
            <a:pPr lvl="1"/>
            <a:r>
              <a:rPr lang="en-US" b="1" dirty="0"/>
              <a:t>Monetary penalty (flat fee)</a:t>
            </a:r>
            <a:endParaRPr lang="en-US" dirty="0"/>
          </a:p>
          <a:p>
            <a:pPr lvl="1"/>
            <a:r>
              <a:rPr lang="en-US" b="1" dirty="0"/>
              <a:t>Monetary penalty (percentage of salary)</a:t>
            </a:r>
            <a:endParaRPr lang="en-US" dirty="0"/>
          </a:p>
          <a:p>
            <a:pPr lvl="1"/>
            <a:r>
              <a:rPr lang="en-US" b="1" dirty="0"/>
              <a:t>Loss of license / certificate sanctions</a:t>
            </a:r>
            <a:endParaRPr lang="en-US" dirty="0"/>
          </a:p>
          <a:p>
            <a:r>
              <a:rPr lang="en-US" b="1" dirty="0"/>
              <a:t>Resignation deadlines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5725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D80F4-93AF-7F23-D9F3-3F1F3554C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66463-A6CC-C746-2EDC-CD6A6F0A4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SEVERANCE PAY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B2E9E-8B77-57AC-447C-2C24EBF82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14130"/>
            <a:ext cx="9601200" cy="52491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What is Typical in SD</a:t>
            </a:r>
          </a:p>
          <a:p>
            <a:r>
              <a:rPr lang="en-US" b="1" dirty="0"/>
              <a:t>Teachers (Certified Staff)</a:t>
            </a:r>
            <a:endParaRPr lang="en-US" dirty="0"/>
          </a:p>
          <a:p>
            <a:pPr lvl="1"/>
            <a:r>
              <a:rPr lang="en-US" dirty="0"/>
              <a:t>Very rarely offered severance pay.</a:t>
            </a:r>
          </a:p>
          <a:p>
            <a:pPr lvl="1"/>
            <a:r>
              <a:rPr lang="en-US" dirty="0"/>
              <a:t>End of contract = end of pay. No additional payout unless there’s a negotiated retirement incentive (some districts do this, but it’s separate from “severance”).</a:t>
            </a:r>
          </a:p>
          <a:p>
            <a:r>
              <a:rPr lang="en-US" b="1" dirty="0"/>
              <a:t>Classified Staff (Custodians, Paras, Clerical, Bus, Food Service)</a:t>
            </a:r>
            <a:endParaRPr lang="en-US" dirty="0"/>
          </a:p>
          <a:p>
            <a:pPr lvl="1"/>
            <a:r>
              <a:rPr lang="en-US" dirty="0"/>
              <a:t>Also uncommon.</a:t>
            </a:r>
          </a:p>
          <a:p>
            <a:pPr lvl="1"/>
            <a:r>
              <a:rPr lang="en-US" dirty="0"/>
              <a:t>Standard practice is simply paying out </a:t>
            </a:r>
            <a:r>
              <a:rPr lang="en-US" b="1" dirty="0"/>
              <a:t>earned but unused vacation</a:t>
            </a:r>
            <a:r>
              <a:rPr lang="en-US" dirty="0"/>
              <a:t> (for 12-month staff) and sometimes </a:t>
            </a:r>
            <a:r>
              <a:rPr lang="en-US" b="1" dirty="0"/>
              <a:t>unused sick leave</a:t>
            </a:r>
            <a:r>
              <a:rPr lang="en-US" dirty="0"/>
              <a:t> if the contract or board policy allows.</a:t>
            </a:r>
          </a:p>
          <a:p>
            <a:pPr lvl="1"/>
            <a:r>
              <a:rPr lang="en-US" dirty="0"/>
              <a:t>Most just end employment with final paycheck.</a:t>
            </a:r>
          </a:p>
          <a:p>
            <a:r>
              <a:rPr lang="en-US" b="1" dirty="0"/>
              <a:t>Administrators / Superintendents</a:t>
            </a:r>
            <a:endParaRPr lang="en-US" dirty="0"/>
          </a:p>
          <a:p>
            <a:pPr lvl="1"/>
            <a:r>
              <a:rPr lang="en-US" dirty="0"/>
              <a:t>Much more likely to have severance or buy-out language in contracts (e.g., payout of remaining contract months if terminated without cause).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8179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D43BA8-6FB8-ED7F-F056-A55D223FE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83786-7B92-C5AD-283D-90A9D0053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Your District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2B14F-ECFE-726B-885C-E8770BF7D5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Teachers (Certified Staff)</a:t>
            </a:r>
            <a:endParaRPr lang="en-US" dirty="0"/>
          </a:p>
          <a:p>
            <a:r>
              <a:rPr lang="en-US" b="1" dirty="0"/>
              <a:t>Classified Staff (Custodians, Paras, Clerical, Bus, Food Service)</a:t>
            </a:r>
            <a:endParaRPr lang="en-US" dirty="0"/>
          </a:p>
          <a:p>
            <a:r>
              <a:rPr lang="en-US" b="1" dirty="0"/>
              <a:t>Administrators / Superintendents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6590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834764-569F-C79E-40E6-D23A0C9ACF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4F0D1-C0DD-ABA9-9366-E95646986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 DAYS IN SD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BA5A3A-7AC3-176A-638D-083BC6BEF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14130"/>
            <a:ext cx="9601200" cy="5249137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Student Days (Instructional Days)</a:t>
            </a:r>
          </a:p>
          <a:p>
            <a:pPr lvl="1"/>
            <a:r>
              <a:rPr lang="en-US" b="1" dirty="0"/>
              <a:t>Typical Range:</a:t>
            </a:r>
            <a:r>
              <a:rPr lang="en-US" dirty="0"/>
              <a:t> </a:t>
            </a:r>
            <a:r>
              <a:rPr lang="en-US" b="1" dirty="0"/>
              <a:t>170–180 days per year</a:t>
            </a:r>
            <a:endParaRPr lang="en-US" dirty="0"/>
          </a:p>
          <a:p>
            <a:pPr lvl="1"/>
            <a:r>
              <a:rPr lang="en-US" b="1" dirty="0"/>
              <a:t>South Dakota State Law Minimum:</a:t>
            </a:r>
            <a:r>
              <a:rPr lang="en-US" dirty="0"/>
              <a:t> </a:t>
            </a:r>
            <a:r>
              <a:rPr lang="en-US" b="1" dirty="0"/>
              <a:t>170 instructional days</a:t>
            </a:r>
            <a:r>
              <a:rPr lang="en-US" dirty="0"/>
              <a:t> (SDCL 13‑7‑7)</a:t>
            </a:r>
          </a:p>
          <a:p>
            <a:pPr lvl="1"/>
            <a:r>
              <a:rPr lang="en-US" b="1" dirty="0"/>
              <a:t>Common District Practice:</a:t>
            </a:r>
            <a:endParaRPr lang="en-US" dirty="0"/>
          </a:p>
          <a:p>
            <a:pPr lvl="2"/>
            <a:r>
              <a:rPr lang="en-US" i="0" dirty="0"/>
              <a:t>Many districts choose </a:t>
            </a:r>
            <a:r>
              <a:rPr lang="en-US" b="1" i="0" dirty="0"/>
              <a:t>176–180 days</a:t>
            </a:r>
            <a:r>
              <a:rPr lang="en-US" i="0" dirty="0"/>
              <a:t> to allow flexibility for weather, professional development, or testing.</a:t>
            </a:r>
          </a:p>
          <a:p>
            <a:pPr lvl="2"/>
            <a:r>
              <a:rPr lang="en-US" i="0" dirty="0"/>
              <a:t>Calendar may include built-in make-up days for inclement weather.</a:t>
            </a:r>
          </a:p>
          <a:p>
            <a:r>
              <a:rPr lang="en-US" b="1" dirty="0"/>
              <a:t>Staff / Contract Days</a:t>
            </a:r>
          </a:p>
          <a:p>
            <a:pPr lvl="1"/>
            <a:r>
              <a:rPr lang="en-US" b="1" dirty="0"/>
              <a:t>Certified Staff (Teachers):</a:t>
            </a:r>
            <a:endParaRPr lang="en-US" dirty="0"/>
          </a:p>
          <a:p>
            <a:pPr lvl="2"/>
            <a:r>
              <a:rPr lang="en-US" i="0" dirty="0"/>
              <a:t>Usually </a:t>
            </a:r>
            <a:r>
              <a:rPr lang="en-US" b="1" i="0" dirty="0"/>
              <a:t>180–190 days</a:t>
            </a:r>
            <a:r>
              <a:rPr lang="en-US" i="0" dirty="0"/>
              <a:t>, which includes:</a:t>
            </a:r>
          </a:p>
          <a:p>
            <a:pPr lvl="3"/>
            <a:r>
              <a:rPr lang="en-US" dirty="0"/>
              <a:t>Instructional days (student days)</a:t>
            </a:r>
          </a:p>
          <a:p>
            <a:pPr lvl="3"/>
            <a:r>
              <a:rPr lang="en-US" dirty="0"/>
              <a:t>Professional development days / in-service days</a:t>
            </a:r>
          </a:p>
          <a:p>
            <a:pPr lvl="3"/>
            <a:r>
              <a:rPr lang="en-US" dirty="0"/>
              <a:t>Pre- and post-school preparation days</a:t>
            </a:r>
          </a:p>
          <a:p>
            <a:pPr lvl="1"/>
            <a:r>
              <a:rPr lang="en-US" b="1" dirty="0"/>
              <a:t>Classified 9–10 Month Staff (Paras, Clerical, Food Service, Aides)</a:t>
            </a:r>
            <a:endParaRPr lang="en-US" dirty="0"/>
          </a:p>
          <a:p>
            <a:pPr lvl="2"/>
            <a:r>
              <a:rPr lang="en-US" i="0" dirty="0"/>
              <a:t>Usually </a:t>
            </a:r>
            <a:r>
              <a:rPr lang="en-US" b="1" i="0" dirty="0"/>
              <a:t>matches student calendar</a:t>
            </a:r>
            <a:r>
              <a:rPr lang="en-US" i="0" dirty="0"/>
              <a:t>, with some exceptions (early start for training, end-of-year duties)</a:t>
            </a:r>
          </a:p>
          <a:p>
            <a:pPr lvl="1"/>
            <a:r>
              <a:rPr lang="en-US" b="1" dirty="0"/>
              <a:t>12-Month Classified Staff (Custodians, Admin Assistants, Maintenance)</a:t>
            </a:r>
            <a:endParaRPr lang="en-US" dirty="0"/>
          </a:p>
          <a:p>
            <a:pPr lvl="2"/>
            <a:r>
              <a:rPr lang="en-US" i="0" dirty="0"/>
              <a:t>Typically </a:t>
            </a:r>
            <a:r>
              <a:rPr lang="en-US" b="1" i="0" dirty="0"/>
              <a:t>260 days</a:t>
            </a:r>
            <a:r>
              <a:rPr lang="en-US" i="0" dirty="0"/>
              <a:t>, following the fiscal/contract year</a:t>
            </a:r>
          </a:p>
          <a:p>
            <a:pPr lvl="2"/>
            <a:r>
              <a:rPr lang="en-US" i="0" dirty="0"/>
              <a:t>Some districts may be slightly fewer if they close during the winter holidays or add extra holidays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4781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1D75B6-9E0D-A712-FDB1-8B28AD5A1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7A614-AD82-7916-CC77-DBA060526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Your District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53506-92C3-21D6-D64D-B3FED8709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Students</a:t>
            </a:r>
          </a:p>
          <a:p>
            <a:r>
              <a:rPr lang="en-US" b="1" dirty="0"/>
              <a:t>Teachers</a:t>
            </a:r>
            <a:endParaRPr lang="en-US" dirty="0"/>
          </a:p>
          <a:p>
            <a:r>
              <a:rPr lang="en-US" b="1" dirty="0"/>
              <a:t>9-10 Mo Staff (Paras, Clerical, Bus, Food Service)</a:t>
            </a:r>
          </a:p>
          <a:p>
            <a:r>
              <a:rPr lang="en-US" b="1" dirty="0"/>
              <a:t>12 Mo Staff (Custodians)</a:t>
            </a:r>
            <a:endParaRPr lang="en-US" dirty="0"/>
          </a:p>
          <a:p>
            <a:r>
              <a:rPr lang="en-US" b="1" dirty="0"/>
              <a:t>Administrators</a:t>
            </a:r>
          </a:p>
          <a:p>
            <a:r>
              <a:rPr lang="en-US" b="1" dirty="0"/>
              <a:t>Superintendents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121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EEF54F-5A0F-C468-FCF0-AA3A4247E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2DC13-F065-84A6-90E1-DEDEE1C0C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BARGAINING UNITS /ED ASSOCIATIONS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E9DB7-E653-8F3B-09CA-331BC9A86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09823"/>
            <a:ext cx="9601200" cy="5135525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Bargaining Unit Structures- CLASSIFIED STAFF</a:t>
            </a:r>
          </a:p>
          <a:p>
            <a:pPr lvl="1"/>
            <a:r>
              <a:rPr lang="en-US" b="1" dirty="0"/>
              <a:t>Single Classified Unit (most common in smaller districts)</a:t>
            </a:r>
            <a:endParaRPr lang="en-US" dirty="0"/>
          </a:p>
          <a:p>
            <a:pPr lvl="2"/>
            <a:r>
              <a:rPr lang="en-US" i="0" dirty="0"/>
              <a:t>All classified roles are grouped into </a:t>
            </a:r>
            <a:r>
              <a:rPr lang="en-US" b="1" i="0" dirty="0"/>
              <a:t>one bargaining unit</a:t>
            </a:r>
            <a:r>
              <a:rPr lang="en-US" i="0" dirty="0"/>
              <a:t>.</a:t>
            </a:r>
          </a:p>
          <a:p>
            <a:pPr lvl="2"/>
            <a:r>
              <a:rPr lang="en-US" i="0" dirty="0"/>
              <a:t>Represented by a single association or union (often affiliated with NEA, AFSCME, SEIU, or state education associations).</a:t>
            </a:r>
          </a:p>
          <a:p>
            <a:pPr lvl="2"/>
            <a:r>
              <a:rPr lang="en-US" i="0" dirty="0"/>
              <a:t>Example: </a:t>
            </a:r>
            <a:r>
              <a:rPr lang="en-US" dirty="0"/>
              <a:t>“All non-certified employees of the district, excluding supervisors and confidential employees.”</a:t>
            </a:r>
            <a:endParaRPr lang="en-US" i="0" dirty="0"/>
          </a:p>
          <a:p>
            <a:pPr lvl="1"/>
            <a:r>
              <a:rPr lang="en-US" b="1" dirty="0"/>
              <a:t>Separate Units by Job Category (common in larger districts)</a:t>
            </a:r>
            <a:endParaRPr lang="en-US" dirty="0"/>
          </a:p>
          <a:p>
            <a:pPr lvl="2"/>
            <a:r>
              <a:rPr lang="en-US" i="0" dirty="0"/>
              <a:t>Custodians / Maintenance in one unit</a:t>
            </a:r>
          </a:p>
          <a:p>
            <a:pPr lvl="2"/>
            <a:r>
              <a:rPr lang="en-US" i="0" dirty="0"/>
              <a:t>Paras / Teacher Aides in another</a:t>
            </a:r>
          </a:p>
          <a:p>
            <a:pPr lvl="2"/>
            <a:r>
              <a:rPr lang="en-US" i="0" dirty="0"/>
              <a:t>Clerical / Office staff in another</a:t>
            </a:r>
          </a:p>
          <a:p>
            <a:pPr lvl="2"/>
            <a:r>
              <a:rPr lang="en-US" i="0" dirty="0"/>
              <a:t>Food Service in another</a:t>
            </a:r>
          </a:p>
          <a:p>
            <a:pPr lvl="2"/>
            <a:r>
              <a:rPr lang="en-US" i="0" dirty="0"/>
              <a:t>Example: </a:t>
            </a:r>
            <a:r>
              <a:rPr lang="en-US" dirty="0"/>
              <a:t>Sioux Falls School District</a:t>
            </a:r>
            <a:r>
              <a:rPr lang="en-US" i="0" dirty="0"/>
              <a:t> has multiple “Education Support Professional” bargaining groups.</a:t>
            </a:r>
          </a:p>
          <a:p>
            <a:pPr lvl="1"/>
            <a:r>
              <a:rPr lang="en-US" b="1" dirty="0"/>
              <a:t>Non-Union / Meet-and-Confer</a:t>
            </a:r>
            <a:endParaRPr lang="en-US" dirty="0"/>
          </a:p>
          <a:p>
            <a:pPr lvl="2"/>
            <a:r>
              <a:rPr lang="en-US" i="0" dirty="0"/>
              <a:t>In some districts (especially in states without strong collective bargaining laws for K-12 staff, like South Dakota), classified staff may </a:t>
            </a:r>
            <a:r>
              <a:rPr lang="en-US" b="1" i="0" dirty="0"/>
              <a:t>not have formal bargaining rights</a:t>
            </a:r>
            <a:r>
              <a:rPr lang="en-US" i="0" dirty="0"/>
              <a:t>.</a:t>
            </a:r>
          </a:p>
          <a:p>
            <a:pPr lvl="2"/>
            <a:r>
              <a:rPr lang="en-US" i="0" dirty="0"/>
              <a:t>Instead, they may have a “meet and confer” committee or an “advisory council” that discusses wages/benefits with the board.</a:t>
            </a:r>
          </a:p>
          <a:p>
            <a:pPr lvl="1"/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586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E29EA-26D6-ED07-1008-058D244DF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8405B-2774-9E34-0C4F-3E3E9D7F2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BARGAINING UNITS /ED ASSOCIATIONS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0C3C5-9EDE-290D-7C4E-698B6ABA9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09823"/>
            <a:ext cx="9601200" cy="5135525"/>
          </a:xfrm>
        </p:spPr>
        <p:txBody>
          <a:bodyPr>
            <a:normAutofit/>
          </a:bodyPr>
          <a:lstStyle/>
          <a:p>
            <a:r>
              <a:rPr lang="en-US" dirty="0"/>
              <a:t>Recognition clause</a:t>
            </a:r>
          </a:p>
          <a:p>
            <a:r>
              <a:rPr lang="en-US" dirty="0"/>
              <a:t>Compensation (salary schedule, stipends)</a:t>
            </a:r>
          </a:p>
          <a:p>
            <a:r>
              <a:rPr lang="en-US" dirty="0"/>
              <a:t>Insurance &amp; benefits</a:t>
            </a:r>
          </a:p>
          <a:p>
            <a:r>
              <a:rPr lang="en-US" dirty="0"/>
              <a:t>Leaves (sick, personal, bereavement, professional)</a:t>
            </a:r>
          </a:p>
          <a:p>
            <a:r>
              <a:rPr lang="en-US" dirty="0"/>
              <a:t>Work year &amp; day (185–190 days, prep time, duty-free lunch)</a:t>
            </a:r>
          </a:p>
          <a:p>
            <a:r>
              <a:rPr lang="en-US" dirty="0"/>
              <a:t>Evaluation &amp; transfers</a:t>
            </a:r>
          </a:p>
          <a:p>
            <a:r>
              <a:rPr lang="en-US" dirty="0"/>
              <a:t>RIF &amp; recall rights</a:t>
            </a:r>
          </a:p>
          <a:p>
            <a:r>
              <a:rPr lang="en-US" dirty="0"/>
              <a:t>Grievance procedure</a:t>
            </a:r>
          </a:p>
          <a:p>
            <a:r>
              <a:rPr lang="en-US" dirty="0"/>
              <a:t>Contract length/renewal/resignation terms</a:t>
            </a:r>
          </a:p>
          <a:p>
            <a:pPr lvl="1"/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349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46C77-D95D-9913-73E9-0DF1FA28E9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1993A-2027-51A6-2E57-5DF2F8855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Your District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C21EB-3910-BE00-1C93-F2370266F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Teachers</a:t>
            </a:r>
            <a:r>
              <a:rPr lang="en-US" dirty="0"/>
              <a:t> </a:t>
            </a:r>
          </a:p>
          <a:p>
            <a:r>
              <a:rPr lang="en-US" b="1" dirty="0"/>
              <a:t>Classified Staff</a:t>
            </a: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40994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DB591-6793-B19E-002D-3A5FD8107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HOLIDAYS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AD9EE-0B96-80AA-2EB0-DC7F5685A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14130"/>
            <a:ext cx="9601200" cy="52099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100" dirty="0"/>
              <a:t>Vary by district size and whether groups are unionized</a:t>
            </a:r>
          </a:p>
          <a:p>
            <a:r>
              <a:rPr lang="en-US" b="1" dirty="0"/>
              <a:t>Key Considerations</a:t>
            </a:r>
          </a:p>
          <a:p>
            <a:pPr lvl="1"/>
            <a:r>
              <a:rPr lang="en-US" b="1" dirty="0"/>
              <a:t>Parity issues</a:t>
            </a:r>
            <a:r>
              <a:rPr lang="en-US" dirty="0"/>
              <a:t>: Often, certified staff </a:t>
            </a:r>
            <a:r>
              <a:rPr lang="en-US" i="1" dirty="0"/>
              <a:t>appear</a:t>
            </a:r>
            <a:r>
              <a:rPr lang="en-US" dirty="0"/>
              <a:t> to get “more holidays,” but really those days are just non-work days built into their contract length.</a:t>
            </a:r>
          </a:p>
          <a:p>
            <a:pPr lvl="1"/>
            <a:endParaRPr lang="en-US" dirty="0"/>
          </a:p>
          <a:p>
            <a:pPr lvl="1"/>
            <a:r>
              <a:rPr lang="en-US" b="1" dirty="0"/>
              <a:t>Equity issue</a:t>
            </a:r>
            <a:r>
              <a:rPr lang="en-US" dirty="0"/>
              <a:t>: Some districts are moving toward offering classified staff paid federal holidays (at least the big six) as a retention strategy, since losing a day’s pay can hit hourly staff harder.</a:t>
            </a:r>
          </a:p>
          <a:p>
            <a:pPr lvl="1"/>
            <a:endParaRPr lang="en-US" dirty="0"/>
          </a:p>
          <a:p>
            <a:pPr lvl="1"/>
            <a:r>
              <a:rPr lang="en-US" b="1" dirty="0"/>
              <a:t>Union contracts</a:t>
            </a:r>
            <a:r>
              <a:rPr lang="en-US" dirty="0"/>
              <a:t>: If custodians or other groups are unionized, the list of paid holidays should be spelled out in the negotiated agreement.</a:t>
            </a:r>
          </a:p>
          <a:p>
            <a:pPr lvl="1"/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262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74388-B35C-E6F4-8C6D-4CD52519B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76FF9-99CB-29FD-BCE7-86F0457DA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HOLIDAYS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9F98E-44BB-8E72-F8DE-9B28F94C47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14130"/>
            <a:ext cx="9601200" cy="5209954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Teachers / Administrators</a:t>
            </a:r>
          </a:p>
          <a:p>
            <a:pPr lvl="2"/>
            <a:r>
              <a:rPr lang="en-US" sz="2000" dirty="0"/>
              <a:t>Teachers are usually </a:t>
            </a:r>
            <a:r>
              <a:rPr lang="en-US" sz="2000" b="1" dirty="0"/>
              <a:t>not paid separately for holidays</a:t>
            </a:r>
            <a:r>
              <a:rPr lang="en-US" sz="2000" dirty="0"/>
              <a:t> because their salaries are annual/contract-based.</a:t>
            </a:r>
          </a:p>
          <a:p>
            <a:pPr lvl="2"/>
            <a:r>
              <a:rPr lang="en-US" sz="2000" dirty="0"/>
              <a:t>Their contracts build in non-work days (Thanksgiving, Winter Break, Spring Break, federal holidays) within the school calendar.</a:t>
            </a:r>
          </a:p>
          <a:p>
            <a:pPr lvl="2"/>
            <a:r>
              <a:rPr lang="en-US" sz="2000" dirty="0"/>
              <a:t>Administrators (260-day contracts) generally do receive holiday pay for major federal holidays since they work year-round.</a:t>
            </a:r>
          </a:p>
          <a:p>
            <a:pPr lvl="2"/>
            <a:endParaRPr lang="en-US" sz="2000" dirty="0"/>
          </a:p>
          <a:p>
            <a:r>
              <a:rPr lang="en-US" b="1" dirty="0"/>
              <a:t>Classified / Hourly Staff (Custodians, Paras, Office Staff, Bus Drivers)</a:t>
            </a:r>
          </a:p>
          <a:p>
            <a:pPr lvl="1"/>
            <a:r>
              <a:rPr lang="en-US" dirty="0"/>
              <a:t>Holiday pay is much more variable, but common practice includes:</a:t>
            </a:r>
          </a:p>
          <a:p>
            <a:pPr lvl="1"/>
            <a:r>
              <a:rPr lang="en-US" b="1" dirty="0"/>
              <a:t>Custodians, Office/Clerical, Maintenance</a:t>
            </a:r>
            <a:r>
              <a:rPr lang="en-US" dirty="0"/>
              <a:t> (often 12-month employees)</a:t>
            </a:r>
          </a:p>
          <a:p>
            <a:pPr lvl="2"/>
            <a:r>
              <a:rPr lang="en-US" i="0" dirty="0"/>
              <a:t>Typically receive </a:t>
            </a:r>
            <a:r>
              <a:rPr lang="en-US" b="1" i="0" dirty="0"/>
              <a:t>6–10 paid holidays per year</a:t>
            </a:r>
            <a:r>
              <a:rPr lang="en-US" i="0" dirty="0"/>
              <a:t> (most common are New Year’s Day, Memorial Day, Independence Day, Labor Day, Thanksgiving Day + day after, Christmas Day).</a:t>
            </a:r>
          </a:p>
          <a:p>
            <a:pPr lvl="2"/>
            <a:r>
              <a:rPr lang="en-US" i="0" dirty="0"/>
              <a:t>Larger districts often align their list with standard federal holidays, but not all are included.</a:t>
            </a:r>
          </a:p>
          <a:p>
            <a:pPr lvl="1"/>
            <a:r>
              <a:rPr lang="en-US" b="1" dirty="0"/>
              <a:t>Paraprofessionals / Teacher Aides</a:t>
            </a:r>
            <a:r>
              <a:rPr lang="en-US" dirty="0"/>
              <a:t> (9- or 10-month employees)</a:t>
            </a:r>
          </a:p>
          <a:p>
            <a:pPr lvl="2"/>
            <a:r>
              <a:rPr lang="en-US" i="0" dirty="0"/>
              <a:t>Rarely receive paid holidays — their pay is tied only to student attendance days or contract days.</a:t>
            </a:r>
          </a:p>
          <a:p>
            <a:pPr lvl="1"/>
            <a:r>
              <a:rPr lang="en-US" b="1" dirty="0"/>
              <a:t>Bus Drivers</a:t>
            </a:r>
            <a:endParaRPr lang="en-US" dirty="0"/>
          </a:p>
          <a:p>
            <a:pPr lvl="2"/>
            <a:r>
              <a:rPr lang="en-US" i="0" dirty="0"/>
              <a:t>Usually not paid for holidays unless they’re on a 12-month contract (rare).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614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E0E1E-0954-D44D-06C9-3FD0618A7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Your District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B0226-7FE2-381E-1CB8-F88DF45DB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Typical Holiday List (for 12-month classified staff)</a:t>
            </a:r>
          </a:p>
          <a:p>
            <a:r>
              <a:rPr lang="en-US" dirty="0"/>
              <a:t>New Year’s Day</a:t>
            </a:r>
          </a:p>
          <a:p>
            <a:r>
              <a:rPr lang="en-US" dirty="0"/>
              <a:t>Memorial Day</a:t>
            </a:r>
          </a:p>
          <a:p>
            <a:r>
              <a:rPr lang="en-US" dirty="0"/>
              <a:t>Independence Day</a:t>
            </a:r>
          </a:p>
          <a:p>
            <a:r>
              <a:rPr lang="en-US" dirty="0"/>
              <a:t>Labor Day</a:t>
            </a:r>
          </a:p>
          <a:p>
            <a:r>
              <a:rPr lang="en-US" dirty="0"/>
              <a:t>Thanksgiving Day</a:t>
            </a:r>
          </a:p>
          <a:p>
            <a:r>
              <a:rPr lang="en-US" dirty="0"/>
              <a:t>Day after Thanksgiving</a:t>
            </a:r>
          </a:p>
          <a:p>
            <a:r>
              <a:rPr lang="en-US" dirty="0"/>
              <a:t>Christmas Day</a:t>
            </a:r>
          </a:p>
          <a:p>
            <a:r>
              <a:rPr lang="en-US" dirty="0"/>
              <a:t>Sometimes: Martin Luther King Jr. Day, Presidents’ Day, Veterans Day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144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DA7B7-BD2B-9E43-54EC-3F2B487E3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43152-E490-D0D1-2BAC-0B38370B8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MATERNITY/PATERITY LEAVE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2EB8E-6965-2C7C-58AB-F99E63997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14130"/>
            <a:ext cx="9601200" cy="52099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Baseline: Federal &amp; State Law</a:t>
            </a:r>
          </a:p>
          <a:p>
            <a:r>
              <a:rPr lang="en-US" b="1" dirty="0"/>
              <a:t>FMLA (Family and Medical Leave Act)</a:t>
            </a:r>
            <a:r>
              <a:rPr lang="en-US" dirty="0"/>
              <a:t> applies if the district has </a:t>
            </a:r>
            <a:r>
              <a:rPr lang="en-US" b="1" dirty="0"/>
              <a:t>50+ employees</a:t>
            </a:r>
            <a:r>
              <a:rPr lang="en-US" dirty="0"/>
              <a:t> (most SD districts do).</a:t>
            </a:r>
          </a:p>
          <a:p>
            <a:pPr lvl="1"/>
            <a:r>
              <a:rPr lang="en-US" i="0" dirty="0"/>
              <a:t>Up to </a:t>
            </a:r>
            <a:r>
              <a:rPr lang="en-US" b="1" i="0" dirty="0"/>
              <a:t>12 weeks of job-protected leave</a:t>
            </a:r>
            <a:r>
              <a:rPr lang="en-US" i="0" dirty="0"/>
              <a:t> for birth/adoption/foster care.</a:t>
            </a:r>
          </a:p>
          <a:p>
            <a:pPr lvl="1"/>
            <a:r>
              <a:rPr lang="en-US" b="1" i="0" dirty="0"/>
              <a:t>Unpaid</a:t>
            </a:r>
            <a:r>
              <a:rPr lang="en-US" i="0" dirty="0"/>
              <a:t>, unless the employee uses their own accrued sick/personal leave.</a:t>
            </a:r>
          </a:p>
          <a:p>
            <a:r>
              <a:rPr lang="en-US" b="1" dirty="0"/>
              <a:t>South Dakota law</a:t>
            </a:r>
            <a:r>
              <a:rPr lang="en-US" dirty="0"/>
              <a:t> does not mandate paid maternity or paternity leave beyond what’s in the contract.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03795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71</TotalTime>
  <Words>2116</Words>
  <Application>Microsoft Macintosh PowerPoint</Application>
  <PresentationFormat>Widescreen</PresentationFormat>
  <Paragraphs>225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Franklin Gothic Book</vt:lpstr>
      <vt:lpstr>Crop</vt:lpstr>
      <vt:lpstr>HR Topics tailored to you</vt:lpstr>
      <vt:lpstr>BARGAINING UNITS /ED ASSOCIATIONS</vt:lpstr>
      <vt:lpstr>BARGAINING UNITS /ED ASSOCIATIONS</vt:lpstr>
      <vt:lpstr>BARGAINING UNITS /ED ASSOCIATIONS</vt:lpstr>
      <vt:lpstr>What Does Your District Do?</vt:lpstr>
      <vt:lpstr>HOLIDAYS</vt:lpstr>
      <vt:lpstr>HOLIDAYS</vt:lpstr>
      <vt:lpstr>What Does Your District Do?</vt:lpstr>
      <vt:lpstr>MATERNITY/PATERITY LEAVE</vt:lpstr>
      <vt:lpstr>MATERNITY/PATERITY LEAVE</vt:lpstr>
      <vt:lpstr>What Does Your District Do?</vt:lpstr>
      <vt:lpstr>SICK BANK</vt:lpstr>
      <vt:lpstr>SICK BANK</vt:lpstr>
      <vt:lpstr>What Does Your District Do?</vt:lpstr>
      <vt:lpstr>RESTRICTIONS ON TIME OFF</vt:lpstr>
      <vt:lpstr>RESTRICTIONS ON TIME OFF</vt:lpstr>
      <vt:lpstr>What Does Your District Do?</vt:lpstr>
      <vt:lpstr>BREAKING OF CONTRACTS</vt:lpstr>
      <vt:lpstr>BREAKING OF CONTRACTS</vt:lpstr>
      <vt:lpstr>What Does Your District Do?</vt:lpstr>
      <vt:lpstr>SEVERANCE PAY</vt:lpstr>
      <vt:lpstr>What Does Your District Do?</vt:lpstr>
      <vt:lpstr>SCHOOL DAYS IN SD</vt:lpstr>
      <vt:lpstr>What Does Your District Do?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Conway</dc:creator>
  <cp:lastModifiedBy>Jennifer Conway</cp:lastModifiedBy>
  <cp:revision>1</cp:revision>
  <dcterms:created xsi:type="dcterms:W3CDTF">2025-09-17T15:31:02Z</dcterms:created>
  <dcterms:modified xsi:type="dcterms:W3CDTF">2025-09-17T16:42:17Z</dcterms:modified>
</cp:coreProperties>
</file>