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Ex1.xml" ContentType="application/vnd.ms-office.chartex+xml"/>
  <Override PartName="/ppt/charts/style3.xml" ContentType="application/vnd.ms-office.chartstyle+xml"/>
  <Override PartName="/ppt/charts/colors3.xml" ContentType="application/vnd.ms-office.chartcolorstyle+xml"/>
  <Override PartName="/ppt/charts/chart12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63" r:id="rId2"/>
    <p:sldId id="319" r:id="rId3"/>
    <p:sldId id="258" r:id="rId4"/>
    <p:sldId id="311" r:id="rId5"/>
    <p:sldId id="292" r:id="rId6"/>
    <p:sldId id="270" r:id="rId7"/>
    <p:sldId id="301" r:id="rId8"/>
    <p:sldId id="279" r:id="rId9"/>
    <p:sldId id="322" r:id="rId10"/>
    <p:sldId id="273" r:id="rId11"/>
    <p:sldId id="314" r:id="rId12"/>
    <p:sldId id="260" r:id="rId13"/>
    <p:sldId id="282" r:id="rId14"/>
    <p:sldId id="290" r:id="rId15"/>
    <p:sldId id="274" r:id="rId16"/>
    <p:sldId id="283" r:id="rId17"/>
    <p:sldId id="275" r:id="rId18"/>
    <p:sldId id="313" r:id="rId19"/>
    <p:sldId id="297" r:id="rId20"/>
    <p:sldId id="323" r:id="rId21"/>
  </p:sldIdLst>
  <p:sldSz cx="6858000" cy="9144000" type="letter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Century Schoolbook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0000FF"/>
    <a:srgbClr val="009900"/>
    <a:srgbClr val="00FFFF"/>
    <a:srgbClr val="FF33CC"/>
    <a:srgbClr val="00CC00"/>
    <a:srgbClr val="5F5F5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9608" autoAdjust="0"/>
  </p:normalViewPr>
  <p:slideViewPr>
    <p:cSldViewPr>
      <p:cViewPr varScale="1">
        <p:scale>
          <a:sx n="63" d="100"/>
          <a:sy n="63" d="100"/>
        </p:scale>
        <p:origin x="2506" y="62"/>
      </p:cViewPr>
      <p:guideLst>
        <p:guide orient="horz" pos="2880"/>
        <p:guide pos="2160"/>
      </p:guideLst>
    </p:cSldViewPr>
  </p:slideViewPr>
  <p:outlineViewPr>
    <p:cViewPr>
      <p:scale>
        <a:sx n="20" d="100"/>
        <a:sy n="20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25" d="100"/>
          <a:sy n="25" d="100"/>
        </p:scale>
        <p:origin x="-1344" y="-96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0.xml"/><Relationship Id="rId2" Type="http://schemas.openxmlformats.org/officeDocument/2006/relationships/slide" Target="slides/slide6.xml"/><Relationship Id="rId1" Type="http://schemas.openxmlformats.org/officeDocument/2006/relationships/slide" Target="slides/slide3.xml"/><Relationship Id="rId4" Type="http://schemas.openxmlformats.org/officeDocument/2006/relationships/slide" Target="slides/slide1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Ex1.xml.rels><?xml version="1.0" encoding="UTF-8" standalone="yes"?>
<Relationships xmlns="http://schemas.openxmlformats.org/package/2006/relationships"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413429571303588"/>
          <c:y val="0.10575361382066048"/>
          <c:w val="0.818896471274424"/>
          <c:h val="0.68690416030085777"/>
        </c:manualLayout>
      </c:layout>
      <c:lineChart>
        <c:grouping val="standard"/>
        <c:varyColors val="0"/>
        <c:ser>
          <c:idx val="0"/>
          <c:order val="0"/>
          <c:spPr>
            <a:ln w="60325" cap="sq">
              <a:solidFill>
                <a:srgbClr val="FF0000"/>
              </a:solidFill>
              <a:miter lim="800000"/>
            </a:ln>
            <a:effectLst/>
          </c:spPr>
          <c:marker>
            <c:symbol val="diamond"/>
            <c:size val="10"/>
            <c:spPr>
              <a:solidFill>
                <a:srgbClr val="FF0000">
                  <a:alpha val="65000"/>
                </a:srgbClr>
              </a:solidFill>
              <a:ln>
                <a:solidFill>
                  <a:schemeClr val="tx1">
                    <a:alpha val="92000"/>
                  </a:schemeClr>
                </a:solidFill>
              </a:ln>
              <a:effectLst/>
            </c:spPr>
          </c:marker>
          <c:cat>
            <c:strRef>
              <c:f>Sheet1!$B$1:$AE$1</c:f>
              <c:strCache>
                <c:ptCount val="30"/>
                <c:pt idx="0">
                  <c:v>1996-97</c:v>
                </c:pt>
                <c:pt idx="1">
                  <c:v>1997-98</c:v>
                </c:pt>
                <c:pt idx="2">
                  <c:v>1998-99</c:v>
                </c:pt>
                <c:pt idx="3">
                  <c:v>1999-00</c:v>
                </c:pt>
                <c:pt idx="4">
                  <c:v>2000-01</c:v>
                </c:pt>
                <c:pt idx="5">
                  <c:v>2001-02</c:v>
                </c:pt>
                <c:pt idx="6">
                  <c:v>2002-03</c:v>
                </c:pt>
                <c:pt idx="7">
                  <c:v>2003-04</c:v>
                </c:pt>
                <c:pt idx="8">
                  <c:v>2004-05</c:v>
                </c:pt>
                <c:pt idx="9">
                  <c:v>2005-06</c:v>
                </c:pt>
                <c:pt idx="10">
                  <c:v>2006-07</c:v>
                </c:pt>
                <c:pt idx="11">
                  <c:v>2007-08</c:v>
                </c:pt>
                <c:pt idx="12">
                  <c:v>2008-09</c:v>
                </c:pt>
                <c:pt idx="13">
                  <c:v>2009-10</c:v>
                </c:pt>
                <c:pt idx="14">
                  <c:v>2010-11</c:v>
                </c:pt>
                <c:pt idx="15">
                  <c:v>2011-12</c:v>
                </c:pt>
                <c:pt idx="16">
                  <c:v>2012-13</c:v>
                </c:pt>
                <c:pt idx="17">
                  <c:v>2013-14</c:v>
                </c:pt>
                <c:pt idx="18">
                  <c:v>2014-15</c:v>
                </c:pt>
                <c:pt idx="19">
                  <c:v>2015-16</c:v>
                </c:pt>
                <c:pt idx="20">
                  <c:v>2016-17</c:v>
                </c:pt>
                <c:pt idx="21">
                  <c:v>2017-18</c:v>
                </c:pt>
                <c:pt idx="22">
                  <c:v>2018-19</c:v>
                </c:pt>
                <c:pt idx="23">
                  <c:v>2019-20</c:v>
                </c:pt>
                <c:pt idx="24">
                  <c:v>2020-21</c:v>
                </c:pt>
                <c:pt idx="25">
                  <c:v>2021-22</c:v>
                </c:pt>
                <c:pt idx="26">
                  <c:v>2022-23</c:v>
                </c:pt>
                <c:pt idx="27">
                  <c:v>2023-24</c:v>
                </c:pt>
                <c:pt idx="28">
                  <c:v>2024-25</c:v>
                </c:pt>
                <c:pt idx="29">
                  <c:v>2025-26</c:v>
                </c:pt>
              </c:strCache>
            </c:strRef>
          </c:cat>
          <c:val>
            <c:numRef>
              <c:f>Sheet1!$B$1:$AE$1</c:f>
              <c:numCache>
                <c:formatCode>General</c:formatCode>
                <c:ptCount val="3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926-45C5-81B6-A887E812A28C}"/>
            </c:ext>
          </c:extLst>
        </c:ser>
        <c:ser>
          <c:idx val="1"/>
          <c:order val="1"/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diamond"/>
            <c:size val="8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</c:spPr>
          </c:marker>
          <c:cat>
            <c:strRef>
              <c:f>Sheet1!$B$1:$AE$1</c:f>
              <c:strCache>
                <c:ptCount val="30"/>
                <c:pt idx="0">
                  <c:v>1996-97</c:v>
                </c:pt>
                <c:pt idx="1">
                  <c:v>1997-98</c:v>
                </c:pt>
                <c:pt idx="2">
                  <c:v>1998-99</c:v>
                </c:pt>
                <c:pt idx="3">
                  <c:v>1999-00</c:v>
                </c:pt>
                <c:pt idx="4">
                  <c:v>2000-01</c:v>
                </c:pt>
                <c:pt idx="5">
                  <c:v>2001-02</c:v>
                </c:pt>
                <c:pt idx="6">
                  <c:v>2002-03</c:v>
                </c:pt>
                <c:pt idx="7">
                  <c:v>2003-04</c:v>
                </c:pt>
                <c:pt idx="8">
                  <c:v>2004-05</c:v>
                </c:pt>
                <c:pt idx="9">
                  <c:v>2005-06</c:v>
                </c:pt>
                <c:pt idx="10">
                  <c:v>2006-07</c:v>
                </c:pt>
                <c:pt idx="11">
                  <c:v>2007-08</c:v>
                </c:pt>
                <c:pt idx="12">
                  <c:v>2008-09</c:v>
                </c:pt>
                <c:pt idx="13">
                  <c:v>2009-10</c:v>
                </c:pt>
                <c:pt idx="14">
                  <c:v>2010-11</c:v>
                </c:pt>
                <c:pt idx="15">
                  <c:v>2011-12</c:v>
                </c:pt>
                <c:pt idx="16">
                  <c:v>2012-13</c:v>
                </c:pt>
                <c:pt idx="17">
                  <c:v>2013-14</c:v>
                </c:pt>
                <c:pt idx="18">
                  <c:v>2014-15</c:v>
                </c:pt>
                <c:pt idx="19">
                  <c:v>2015-16</c:v>
                </c:pt>
                <c:pt idx="20">
                  <c:v>2016-17</c:v>
                </c:pt>
                <c:pt idx="21">
                  <c:v>2017-18</c:v>
                </c:pt>
                <c:pt idx="22">
                  <c:v>2018-19</c:v>
                </c:pt>
                <c:pt idx="23">
                  <c:v>2019-20</c:v>
                </c:pt>
                <c:pt idx="24">
                  <c:v>2020-21</c:v>
                </c:pt>
                <c:pt idx="25">
                  <c:v>2021-22</c:v>
                </c:pt>
                <c:pt idx="26">
                  <c:v>2022-23</c:v>
                </c:pt>
                <c:pt idx="27">
                  <c:v>2023-24</c:v>
                </c:pt>
                <c:pt idx="28">
                  <c:v>2024-25</c:v>
                </c:pt>
                <c:pt idx="29">
                  <c:v>2025-26</c:v>
                </c:pt>
              </c:strCache>
            </c:strRef>
          </c:cat>
          <c:val>
            <c:numRef>
              <c:f>Sheet1!$B$2:$AE$2</c:f>
              <c:numCache>
                <c:formatCode>"$"#,##0</c:formatCode>
                <c:ptCount val="30"/>
                <c:pt idx="0">
                  <c:v>3350</c:v>
                </c:pt>
                <c:pt idx="1">
                  <c:v>3440</c:v>
                </c:pt>
                <c:pt idx="2">
                  <c:v>3541</c:v>
                </c:pt>
                <c:pt idx="3">
                  <c:v>3605</c:v>
                </c:pt>
                <c:pt idx="4">
                  <c:v>3666</c:v>
                </c:pt>
                <c:pt idx="5">
                  <c:v>3802</c:v>
                </c:pt>
                <c:pt idx="6">
                  <c:v>3889</c:v>
                </c:pt>
                <c:pt idx="7">
                  <c:v>4026</c:v>
                </c:pt>
                <c:pt idx="8">
                  <c:v>4145</c:v>
                </c:pt>
                <c:pt idx="9">
                  <c:v>4238</c:v>
                </c:pt>
                <c:pt idx="10" formatCode="General">
                  <c:v>4419</c:v>
                </c:pt>
                <c:pt idx="11" formatCode="General">
                  <c:v>4529</c:v>
                </c:pt>
                <c:pt idx="12" formatCode="General">
                  <c:v>4665</c:v>
                </c:pt>
                <c:pt idx="13" formatCode="General">
                  <c:v>4805</c:v>
                </c:pt>
                <c:pt idx="14" formatCode="General">
                  <c:v>4805</c:v>
                </c:pt>
                <c:pt idx="15" formatCode="General">
                  <c:v>4486</c:v>
                </c:pt>
                <c:pt idx="16" formatCode="General">
                  <c:v>4522</c:v>
                </c:pt>
                <c:pt idx="17" formatCode="General">
                  <c:v>4626</c:v>
                </c:pt>
                <c:pt idx="18" formatCode="General">
                  <c:v>4781</c:v>
                </c:pt>
                <c:pt idx="19" formatCode="General">
                  <c:v>4877</c:v>
                </c:pt>
                <c:pt idx="20" formatCode="General">
                  <c:v>5410</c:v>
                </c:pt>
                <c:pt idx="21" formatCode="General">
                  <c:v>5482</c:v>
                </c:pt>
                <c:pt idx="22" formatCode="General">
                  <c:v>5565</c:v>
                </c:pt>
                <c:pt idx="23" formatCode="General">
                  <c:v>5705</c:v>
                </c:pt>
                <c:pt idx="24" formatCode="General">
                  <c:v>5976</c:v>
                </c:pt>
                <c:pt idx="25" formatCode="General">
                  <c:v>6211</c:v>
                </c:pt>
                <c:pt idx="26" formatCode="General">
                  <c:v>6655</c:v>
                </c:pt>
                <c:pt idx="27" formatCode="General">
                  <c:v>7127</c:v>
                </c:pt>
                <c:pt idx="28" formatCode="General">
                  <c:v>7415</c:v>
                </c:pt>
                <c:pt idx="29" formatCode="General">
                  <c:v>7500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C77-4795-9F5B-BA75A7F269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997696"/>
        <c:axId val="111999616"/>
      </c:lineChart>
      <c:catAx>
        <c:axId val="111997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4200000" spcFirstLastPara="1" vertOverflow="ellipsis" wrap="square" anchor="ctr" anchorCtr="1"/>
          <a:lstStyle/>
          <a:p>
            <a:pPr>
              <a:defRPr sz="1200" b="1" i="0" u="none" strike="noStrike" kern="1200" cap="none" spc="0" normalizeH="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111999616"/>
        <c:crosses val="autoZero"/>
        <c:auto val="1"/>
        <c:lblAlgn val="ctr"/>
        <c:lblOffset val="100"/>
        <c:noMultiLvlLbl val="0"/>
      </c:catAx>
      <c:valAx>
        <c:axId val="111999616"/>
        <c:scaling>
          <c:orientation val="minMax"/>
          <c:min val="3000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minorGridlines>
          <c:spPr>
            <a:ln w="9525" cap="flat" cmpd="sng" algn="ctr">
              <a:noFill/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7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111997696"/>
        <c:crosses val="autoZero"/>
        <c:crossBetween val="between"/>
        <c:majorUnit val="500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18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6206896551724144E-2"/>
          <c:y val="0.25124378109452739"/>
          <c:w val="0.81992337164750961"/>
          <c:h val="0.42537313432835822"/>
        </c:manualLayout>
      </c:layout>
      <c:pie3DChart>
        <c:varyColors val="1"/>
        <c:ser>
          <c:idx val="0"/>
          <c:order val="0"/>
          <c:spPr>
            <a:ln w="12601">
              <a:solidFill>
                <a:schemeClr val="tx1"/>
              </a:solidFill>
              <a:prstDash val="solid"/>
            </a:ln>
          </c:spPr>
          <c:dPt>
            <c:idx val="0"/>
            <c:bubble3D val="0"/>
            <c:spPr>
              <a:solidFill>
                <a:srgbClr val="FF0000"/>
              </a:solidFill>
              <a:ln w="12601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F3F8-49D5-B818-8A1F3944B746}"/>
              </c:ext>
            </c:extLst>
          </c:dPt>
          <c:dPt>
            <c:idx val="1"/>
            <c:bubble3D val="0"/>
            <c:spPr>
              <a:solidFill>
                <a:srgbClr val="00FF00"/>
              </a:solidFill>
              <a:ln w="12601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F3F8-49D5-B818-8A1F3944B746}"/>
              </c:ext>
            </c:extLst>
          </c:dPt>
          <c:dPt>
            <c:idx val="2"/>
            <c:bubble3D val="0"/>
            <c:spPr>
              <a:solidFill>
                <a:srgbClr val="FF00FF"/>
              </a:solidFill>
              <a:ln w="12601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F3F8-49D5-B818-8A1F3944B746}"/>
              </c:ext>
            </c:extLst>
          </c:dPt>
          <c:dLbls>
            <c:dLbl>
              <c:idx val="0"/>
              <c:layout>
                <c:manualLayout>
                  <c:x val="-2.8598392793493404E-3"/>
                  <c:y val="0.45688414987536052"/>
                </c:manualLayout>
              </c:layout>
              <c:tx>
                <c:rich>
                  <a:bodyPr/>
                  <a:lstStyle/>
                  <a:p>
                    <a:fld id="{FA440881-D78C-4AF2-B67E-D428267CED58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56.0%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83744855967078"/>
                      <c:h val="0.2528923902674145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3F8-49D5-B818-8A1F3944B746}"/>
                </c:ext>
              </c:extLst>
            </c:dLbl>
            <c:dLbl>
              <c:idx val="1"/>
              <c:layout>
                <c:manualLayout>
                  <c:x val="1.2274823738927392E-2"/>
                  <c:y val="-0.20549361490473717"/>
                </c:manualLayout>
              </c:layout>
              <c:tx>
                <c:rich>
                  <a:bodyPr/>
                  <a:lstStyle/>
                  <a:p>
                    <a:fld id="{810CDFF6-FC60-4D68-910A-92EB8B470FF0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34.8%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3F8-49D5-B818-8A1F3944B746}"/>
                </c:ext>
              </c:extLst>
            </c:dLbl>
            <c:dLbl>
              <c:idx val="2"/>
              <c:layout>
                <c:manualLayout>
                  <c:x val="-9.6163019837593247E-2"/>
                  <c:y val="0.15169388044896304"/>
                </c:manualLayout>
              </c:layout>
              <c:tx>
                <c:rich>
                  <a:bodyPr/>
                  <a:lstStyle/>
                  <a:p>
                    <a:fld id="{E19A68D9-94BF-43A2-90AA-FA73F53C477B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9.2%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3F8-49D5-B818-8A1F3944B746}"/>
                </c:ext>
              </c:extLst>
            </c:dLbl>
            <c:dLbl>
              <c:idx val="3"/>
              <c:layout>
                <c:manualLayout>
                  <c:xMode val="edge"/>
                  <c:yMode val="edge"/>
                  <c:x val="0.32183908045977011"/>
                  <c:y val="0.57462686567164178"/>
                </c:manualLayout>
              </c:layout>
              <c:tx>
                <c:rich>
                  <a:bodyPr/>
                  <a:lstStyle/>
                  <a:p>
                    <a:pPr>
                      <a:defRPr sz="1588" b="1" i="0" u="none" strike="noStrike" baseline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defRPr>
                    </a:pPr>
                    <a:r>
                      <a:t>Stimulus
8.4%</a:t>
                    </a:r>
                  </a:p>
                </c:rich>
              </c:tx>
              <c:spPr>
                <a:noFill/>
                <a:ln w="25201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F3F8-49D5-B818-8A1F3944B746}"/>
                </c:ext>
              </c:extLst>
            </c:dLbl>
            <c:numFmt formatCode="0.0%" sourceLinked="0"/>
            <c:spPr>
              <a:noFill/>
              <a:ln w="25201">
                <a:noFill/>
              </a:ln>
            </c:spPr>
            <c:txPr>
              <a:bodyPr/>
              <a:lstStyle/>
              <a:p>
                <a:pPr>
                  <a:defRPr sz="1588" b="1" i="0" u="none" strike="noStrike" baseline="0">
                    <a:solidFill>
                      <a:schemeClr val="tx1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Local</c:v>
                </c:pt>
                <c:pt idx="1">
                  <c:v>State</c:v>
                </c:pt>
                <c:pt idx="2">
                  <c:v>Federal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6316000</c:v>
                </c:pt>
                <c:pt idx="1">
                  <c:v>3920000</c:v>
                </c:pt>
                <c:pt idx="2">
                  <c:v>1060000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3F8-49D5-B818-8A1F3944B7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12601">
          <a:solidFill>
            <a:schemeClr val="tx1"/>
          </a:solidFill>
          <a:prstDash val="solid"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3250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43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thickness val="0"/>
      <c:spPr>
        <a:noFill/>
        <a:ln w="12700">
          <a:solidFill>
            <a:schemeClr val="tx1"/>
          </a:solidFill>
          <a:prstDash val="solid"/>
        </a:ln>
      </c:spPr>
    </c:sideWall>
    <c:backWall>
      <c:thickness val="0"/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4413621752337138"/>
          <c:y val="8.9004675196850389E-2"/>
          <c:w val="0.85031510808339972"/>
          <c:h val="0.68888888888888888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008000"/>
            </a:solidFill>
            <a:ln w="13215">
              <a:solidFill>
                <a:schemeClr val="tx1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4D0-488D-96A5-8287E4CBCAB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4D0-488D-96A5-8287E4CBCAB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C4D0-488D-96A5-8287E4CBCAB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4D0-488D-96A5-8287E4CBCAB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C4D0-488D-96A5-8287E4CBCABD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4D0-488D-96A5-8287E4CBCABD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4D0-488D-96A5-8287E4CBCABD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C4D0-488D-96A5-8287E4CBCABD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C4D0-488D-96A5-8287E4CBCABD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C4D0-488D-96A5-8287E4CBCABD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4D0-488D-96A5-8287E4CBCABD}"/>
                </c:ext>
              </c:extLst>
            </c:dLbl>
            <c:dLbl>
              <c:idx val="1"/>
              <c:layout>
                <c:manualLayout>
                  <c:x val="-4.6984576366156479E-3"/>
                  <c:y val="-6.7368943746896502E-3"/>
                </c:manualLayout>
              </c:layout>
              <c:tx>
                <c:rich>
                  <a:bodyPr/>
                  <a:lstStyle/>
                  <a:p>
                    <a:r>
                      <a:rPr lang="en-US" sz="700">
                        <a:latin typeface="Arial Narrow" panose="020B0606020202030204" pitchFamily="34" charset="0"/>
                      </a:rPr>
                      <a:t>13.0%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449438202247193E-2"/>
                      <c:h val="5.871639355891324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C4D0-488D-96A5-8287E4CBCABD}"/>
                </c:ext>
              </c:extLst>
            </c:dLbl>
            <c:dLbl>
              <c:idx val="2"/>
              <c:layout>
                <c:manualLayout>
                  <c:x val="-8.8059217316936505E-4"/>
                  <c:y val="3.0643044619421745E-3"/>
                </c:manualLayout>
              </c:layout>
              <c:tx>
                <c:rich>
                  <a:bodyPr/>
                  <a:lstStyle/>
                  <a:p>
                    <a:r>
                      <a:rPr lang="en-US" sz="700">
                        <a:latin typeface="Arial Narrow" panose="020B0606020202030204" pitchFamily="34" charset="0"/>
                      </a:rPr>
                      <a:t>11.4%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1704119850187266E-2"/>
                      <c:h val="5.8716393558913234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2-C4D0-488D-96A5-8287E4CBCABD}"/>
                </c:ext>
              </c:extLst>
            </c:dLbl>
            <c:dLbl>
              <c:idx val="3"/>
              <c:layout>
                <c:manualLayout>
                  <c:x val="5.7332850395474689E-3"/>
                  <c:y val="2.8535774089483565E-3"/>
                </c:manualLayout>
              </c:layout>
              <c:tx>
                <c:rich>
                  <a:bodyPr/>
                  <a:lstStyle/>
                  <a:p>
                    <a:r>
                      <a:rPr lang="en-US" sz="700">
                        <a:latin typeface="Arial Narrow" panose="020B0606020202030204" pitchFamily="34" charset="0"/>
                      </a:rPr>
                      <a:t>6.5%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3220973782771538E-2"/>
                      <c:h val="4.520288004539973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3-C4D0-488D-96A5-8287E4CBCABD}"/>
                </c:ext>
              </c:extLst>
            </c:dLbl>
            <c:dLbl>
              <c:idx val="4"/>
              <c:layout>
                <c:manualLayout>
                  <c:x val="2.2859806997809484E-3"/>
                  <c:y val="-2.6385176623564257E-3"/>
                </c:manualLayout>
              </c:layout>
              <c:tx>
                <c:rich>
                  <a:bodyPr/>
                  <a:lstStyle/>
                  <a:p>
                    <a:r>
                      <a:rPr lang="en-US" sz="700">
                        <a:latin typeface="Arial Narrow" panose="020B0606020202030204" pitchFamily="34" charset="0"/>
                      </a:rPr>
                      <a:t>8.9%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4D0-488D-96A5-8287E4CBCABD}"/>
                </c:ext>
              </c:extLst>
            </c:dLbl>
            <c:dLbl>
              <c:idx val="5"/>
              <c:layout>
                <c:manualLayout>
                  <c:x val="-3.0110000294906959E-4"/>
                  <c:y val="-4.3107398737320078E-2"/>
                </c:manualLayout>
              </c:layout>
              <c:tx>
                <c:rich>
                  <a:bodyPr/>
                  <a:lstStyle/>
                  <a:p>
                    <a:r>
                      <a:rPr lang="en-US" sz="700">
                        <a:latin typeface="Arial Narrow" panose="020B0606020202030204" pitchFamily="34" charset="0"/>
                      </a:rPr>
                      <a:t>8.6%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4D0-488D-96A5-8287E4CBCABD}"/>
                </c:ext>
              </c:extLst>
            </c:dLbl>
            <c:dLbl>
              <c:idx val="6"/>
              <c:layout>
                <c:manualLayout>
                  <c:x val="2.0321472973773014E-3"/>
                  <c:y val="-2.3459510221772737E-3"/>
                </c:manualLayout>
              </c:layout>
              <c:tx>
                <c:rich>
                  <a:bodyPr/>
                  <a:lstStyle/>
                  <a:p>
                    <a:r>
                      <a:rPr lang="en-US" sz="700">
                        <a:latin typeface="Arial Narrow" panose="020B0606020202030204" pitchFamily="34" charset="0"/>
                      </a:rPr>
                      <a:t>11.4%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C4D0-488D-96A5-8287E4CBCABD}"/>
                </c:ext>
              </c:extLst>
            </c:dLbl>
            <c:dLbl>
              <c:idx val="7"/>
              <c:layout>
                <c:manualLayout>
                  <c:x val="4.5038778047480909E-4"/>
                  <c:y val="-1.9755833273134436E-2"/>
                </c:manualLayout>
              </c:layout>
              <c:tx>
                <c:rich>
                  <a:bodyPr/>
                  <a:lstStyle/>
                  <a:p>
                    <a:r>
                      <a:rPr lang="en-US" sz="700">
                        <a:latin typeface="Arial Narrow" panose="020B0606020202030204" pitchFamily="34" charset="0"/>
                      </a:rPr>
                      <a:t>11.0%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C4D0-488D-96A5-8287E4CBCABD}"/>
                </c:ext>
              </c:extLst>
            </c:dLbl>
            <c:dLbl>
              <c:idx val="8"/>
              <c:layout>
                <c:manualLayout>
                  <c:x val="6.8878396779349952E-3"/>
                  <c:y val="7.9845409232103294E-3"/>
                </c:manualLayout>
              </c:layout>
              <c:tx>
                <c:rich>
                  <a:bodyPr/>
                  <a:lstStyle/>
                  <a:p>
                    <a:r>
                      <a:rPr lang="en-US" sz="700">
                        <a:latin typeface="Arial Narrow" panose="020B0606020202030204" pitchFamily="34" charset="0"/>
                      </a:rPr>
                      <a:t>8.6%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C4D0-488D-96A5-8287E4CBCABD}"/>
                </c:ext>
              </c:extLst>
            </c:dLbl>
            <c:dLbl>
              <c:idx val="9"/>
              <c:layout>
                <c:manualLayout>
                  <c:x val="-1.7471762658881811E-3"/>
                  <c:y val="-1.5647145669291387E-2"/>
                </c:manualLayout>
              </c:layout>
              <c:tx>
                <c:rich>
                  <a:bodyPr/>
                  <a:lstStyle/>
                  <a:p>
                    <a:r>
                      <a:rPr lang="en-US" sz="700" dirty="0">
                        <a:latin typeface="Arial Narrow" panose="020B0606020202030204" pitchFamily="34" charset="0"/>
                      </a:rPr>
                      <a:t>7.1%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C4D0-488D-96A5-8287E4CBCABD}"/>
                </c:ext>
              </c:extLst>
            </c:dLbl>
            <c:dLbl>
              <c:idx val="10"/>
              <c:layout>
                <c:manualLayout>
                  <c:x val="4.9487892960748325E-3"/>
                  <c:y val="3.1842808639745718E-3"/>
                </c:manualLayout>
              </c:layout>
              <c:tx>
                <c:rich>
                  <a:bodyPr/>
                  <a:lstStyle/>
                  <a:p>
                    <a:r>
                      <a:rPr lang="en-US" sz="700">
                        <a:latin typeface="Arial Narrow" panose="020B0606020202030204" pitchFamily="34" charset="0"/>
                      </a:rPr>
                      <a:t>4.3%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C4D0-488D-96A5-8287E4CBCABD}"/>
                </c:ext>
              </c:extLst>
            </c:dLbl>
            <c:dLbl>
              <c:idx val="11"/>
              <c:layout>
                <c:manualLayout>
                  <c:x val="-3.6863369606889027E-3"/>
                  <c:y val="-5.3657726377952755E-2"/>
                </c:manualLayout>
              </c:layout>
              <c:tx>
                <c:rich>
                  <a:bodyPr/>
                  <a:lstStyle/>
                  <a:p>
                    <a:r>
                      <a:rPr lang="en-US" sz="700">
                        <a:latin typeface="Arial Narrow" panose="020B0606020202030204" pitchFamily="34" charset="0"/>
                      </a:rPr>
                      <a:t>2.8%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C4D0-488D-96A5-8287E4CBCABD}"/>
                </c:ext>
              </c:extLst>
            </c:dLbl>
            <c:dLbl>
              <c:idx val="12"/>
              <c:layout>
                <c:manualLayout>
                  <c:x val="3.6652655260197738E-3"/>
                  <c:y val="-7.1407931806689298E-3"/>
                </c:manualLayout>
              </c:layout>
              <c:tx>
                <c:rich>
                  <a:bodyPr/>
                  <a:lstStyle/>
                  <a:p>
                    <a:r>
                      <a:rPr lang="en-US" sz="700" dirty="0">
                        <a:latin typeface="Arial Narrow" panose="020B0606020202030204" pitchFamily="34" charset="0"/>
                      </a:rPr>
                      <a:t>0.4%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C4D0-488D-96A5-8287E4CBCABD}"/>
                </c:ext>
              </c:extLst>
            </c:dLbl>
            <c:dLbl>
              <c:idx val="13"/>
              <c:layout>
                <c:manualLayout>
                  <c:x val="8.7351440620477374E-4"/>
                  <c:y val="-4.5844816272965883E-2"/>
                </c:manualLayout>
              </c:layout>
              <c:tx>
                <c:rich>
                  <a:bodyPr/>
                  <a:lstStyle/>
                  <a:p>
                    <a:r>
                      <a:rPr lang="en-US" sz="700">
                        <a:latin typeface="Arial Narrow" panose="020B0606020202030204" pitchFamily="34" charset="0"/>
                      </a:rPr>
                      <a:t>2.6%</a:t>
                    </a:r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C4D0-488D-96A5-8287E4CBCABD}"/>
                </c:ext>
              </c:extLst>
            </c:dLbl>
            <c:dLbl>
              <c:idx val="14"/>
              <c:layout>
                <c:manualLayout>
                  <c:x val="-4.8925064142263115E-4"/>
                  <c:y val="9.6183585159963121E-3"/>
                </c:manualLayout>
              </c:layout>
              <c:tx>
                <c:rich>
                  <a:bodyPr/>
                  <a:lstStyle/>
                  <a:p>
                    <a:r>
                      <a:rPr lang="en-US" sz="700" dirty="0">
                        <a:latin typeface="Arial Narrow" panose="020B0606020202030204" pitchFamily="34" charset="0"/>
                      </a:rPr>
                      <a:t> 4.5%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C4D0-488D-96A5-8287E4CBCABD}"/>
                </c:ext>
              </c:extLst>
            </c:dLbl>
            <c:dLbl>
              <c:idx val="15"/>
              <c:layout>
                <c:manualLayout>
                  <c:x val="9.3984962406015032E-3"/>
                  <c:y val="4.5871559633027525E-3"/>
                </c:manualLayout>
              </c:layout>
              <c:tx>
                <c:rich>
                  <a:bodyPr/>
                  <a:lstStyle/>
                  <a:p>
                    <a:r>
                      <a:rPr lang="en-US" sz="700" dirty="0">
                        <a:latin typeface="Arial Narrow" panose="020B0606020202030204" pitchFamily="34" charset="0"/>
                      </a:rPr>
                      <a:t>8.5%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C4D0-488D-96A5-8287E4CBCABD}"/>
                </c:ext>
              </c:extLst>
            </c:dLbl>
            <c:dLbl>
              <c:idx val="16"/>
              <c:layout>
                <c:manualLayout>
                  <c:x val="7.5187969924812026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700" dirty="0">
                        <a:latin typeface="Arial Narrow" panose="020B0606020202030204" pitchFamily="34" charset="0"/>
                      </a:rPr>
                      <a:t>8.5%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0-C4D0-488D-96A5-8287E4CBCABD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r>
                      <a:rPr lang="en-US" sz="700" dirty="0">
                        <a:latin typeface="Arial Narrow" panose="020B0606020202030204" pitchFamily="34" charset="0"/>
                      </a:rPr>
                      <a:t>8.9%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C4D0-488D-96A5-8287E4CBCABD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r>
                      <a:rPr lang="en-US" dirty="0"/>
                      <a:t>5.9%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FADA-4D4A-83F9-64CC9260CB7E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r>
                      <a:rPr lang="en-US" dirty="0"/>
                      <a:t>10.2%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9391-4BC0-9D44-C94B38DE3A55}"/>
                </c:ext>
              </c:extLst>
            </c:dLbl>
            <c:dLbl>
              <c:idx val="20"/>
              <c:tx>
                <c:rich>
                  <a:bodyPr/>
                  <a:lstStyle/>
                  <a:p>
                    <a:r>
                      <a:rPr lang="en-US" dirty="0"/>
                      <a:t>8.3%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F66E-49D3-AC3F-8A8C4B870C26}"/>
                </c:ext>
              </c:extLst>
            </c:dLbl>
            <c:dLbl>
              <c:idx val="21"/>
              <c:layout>
                <c:manualLayout>
                  <c:x val="0"/>
                  <c:y val="-2.7527527527527497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11.4%%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264118670559439E-2"/>
                      <c:h val="8.123891608143578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A-FD5B-4944-9255-6C6D85F106C5}"/>
                </c:ext>
              </c:extLst>
            </c:dLbl>
            <c:dLbl>
              <c:idx val="22"/>
              <c:layout>
                <c:manualLayout>
                  <c:x val="1.8727329027691721E-3"/>
                  <c:y val="-5.989562828083988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6.5%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4456928838951299E-2"/>
                      <c:h val="3.1432496719160104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B-C36D-4B87-BDF1-FAA4F7AFBB5D}"/>
                </c:ext>
              </c:extLst>
            </c:dLbl>
            <c:dLbl>
              <c:idx val="23"/>
              <c:layout>
                <c:manualLayout>
                  <c:x val="1.1236028782918989E-2"/>
                  <c:y val="-4.947875656167981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19.1%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565543071161041E-2"/>
                      <c:h val="9.9140830052493439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B-0619-49B5-B0FD-8818F1CB4C85}"/>
                </c:ext>
              </c:extLst>
            </c:dLbl>
            <c:dLbl>
              <c:idx val="24"/>
              <c:layout>
                <c:manualLayout>
                  <c:x val="1.8726591760298253E-3"/>
                  <c:y val="-2.083333333333333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20.3%</a:t>
                    </a:r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ACC3-42A1-B365-9C6B6C00E665}"/>
                </c:ext>
              </c:extLst>
            </c:dLbl>
            <c:dLbl>
              <c:idx val="25"/>
              <c:tx>
                <c:rich>
                  <a:bodyPr/>
                  <a:lstStyle/>
                  <a:p>
                    <a:r>
                      <a:rPr lang="en-US"/>
                      <a:t>11.6%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0232-4BCC-94FA-8F4B1993D4EE}"/>
                </c:ext>
              </c:extLst>
            </c:dLbl>
            <c:dLbl>
              <c:idx val="26"/>
              <c:tx>
                <c:rich>
                  <a:bodyPr/>
                  <a:lstStyle/>
                  <a:p>
                    <a:r>
                      <a:rPr lang="en-US"/>
                      <a:t>7.5%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E-2BB9-4AA7-9B3B-980579947E16}"/>
                </c:ext>
              </c:extLst>
            </c:dLbl>
            <c:spPr>
              <a:noFill/>
              <a:ln w="26430">
                <a:noFill/>
              </a:ln>
            </c:spPr>
            <c:txPr>
              <a:bodyPr/>
              <a:lstStyle/>
              <a:p>
                <a:pPr>
                  <a:defRPr sz="700" b="1" i="0" u="none" strike="noStrike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Calibri"/>
                    <a:cs typeface="Calibri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Sheet1!$B$1:$AB$1</c:f>
              <c:strCache>
                <c:ptCount val="27"/>
                <c:pt idx="0">
                  <c:v>1999-00</c:v>
                </c:pt>
                <c:pt idx="1">
                  <c:v>2000-01</c:v>
                </c:pt>
                <c:pt idx="2">
                  <c:v>2001-02</c:v>
                </c:pt>
                <c:pt idx="3">
                  <c:v>2002-03</c:v>
                </c:pt>
                <c:pt idx="4">
                  <c:v>2003-04</c:v>
                </c:pt>
                <c:pt idx="5">
                  <c:v>2004-05</c:v>
                </c:pt>
                <c:pt idx="6">
                  <c:v>2005-06</c:v>
                </c:pt>
                <c:pt idx="7">
                  <c:v>2006-07</c:v>
                </c:pt>
                <c:pt idx="8">
                  <c:v>2007-08</c:v>
                </c:pt>
                <c:pt idx="9">
                  <c:v>2008-09</c:v>
                </c:pt>
                <c:pt idx="10">
                  <c:v>2009-10</c:v>
                </c:pt>
                <c:pt idx="11">
                  <c:v>2010-11</c:v>
                </c:pt>
                <c:pt idx="12">
                  <c:v>2011-12</c:v>
                </c:pt>
                <c:pt idx="13">
                  <c:v>2012-13</c:v>
                </c:pt>
                <c:pt idx="14">
                  <c:v>2013-14</c:v>
                </c:pt>
                <c:pt idx="15">
                  <c:v>2014-15</c:v>
                </c:pt>
                <c:pt idx="16">
                  <c:v>2015-16</c:v>
                </c:pt>
                <c:pt idx="17">
                  <c:v>2016-17</c:v>
                </c:pt>
                <c:pt idx="18">
                  <c:v>2017-18</c:v>
                </c:pt>
                <c:pt idx="19">
                  <c:v>2018-19</c:v>
                </c:pt>
                <c:pt idx="20">
                  <c:v>2019-20</c:v>
                </c:pt>
                <c:pt idx="21">
                  <c:v>2020-21</c:v>
                </c:pt>
                <c:pt idx="22">
                  <c:v>2021-22</c:v>
                </c:pt>
                <c:pt idx="23">
                  <c:v>2022-23</c:v>
                </c:pt>
                <c:pt idx="24">
                  <c:v>2023-24</c:v>
                </c:pt>
                <c:pt idx="25">
                  <c:v>2024-25</c:v>
                </c:pt>
                <c:pt idx="26">
                  <c:v>2025-26</c:v>
                </c:pt>
              </c:strCache>
            </c:strRef>
          </c:cat>
          <c:val>
            <c:numRef>
              <c:f>Sheet1!$B$2:$AB$2</c:f>
              <c:numCache>
                <c:formatCode>General</c:formatCode>
                <c:ptCount val="27"/>
                <c:pt idx="0">
                  <c:v>498301691</c:v>
                </c:pt>
                <c:pt idx="1">
                  <c:v>563144801</c:v>
                </c:pt>
                <c:pt idx="2">
                  <c:v>627309734</c:v>
                </c:pt>
                <c:pt idx="3">
                  <c:v>667851518</c:v>
                </c:pt>
                <c:pt idx="4">
                  <c:v>727553636</c:v>
                </c:pt>
                <c:pt idx="5">
                  <c:v>790047800</c:v>
                </c:pt>
                <c:pt idx="6">
                  <c:v>880306176</c:v>
                </c:pt>
                <c:pt idx="7">
                  <c:v>977303441</c:v>
                </c:pt>
                <c:pt idx="8">
                  <c:v>1061601396</c:v>
                </c:pt>
                <c:pt idx="9">
                  <c:v>1137347460</c:v>
                </c:pt>
                <c:pt idx="10">
                  <c:v>1186131080</c:v>
                </c:pt>
                <c:pt idx="11">
                  <c:v>1218887102</c:v>
                </c:pt>
                <c:pt idx="12">
                  <c:v>1224128258</c:v>
                </c:pt>
                <c:pt idx="13">
                  <c:v>1255569594</c:v>
                </c:pt>
                <c:pt idx="14">
                  <c:v>1292059900</c:v>
                </c:pt>
                <c:pt idx="15">
                  <c:v>1423036061</c:v>
                </c:pt>
                <c:pt idx="16">
                  <c:v>1544277400</c:v>
                </c:pt>
                <c:pt idx="17">
                  <c:v>1665440557</c:v>
                </c:pt>
                <c:pt idx="18">
                  <c:v>1781416029</c:v>
                </c:pt>
                <c:pt idx="19">
                  <c:v>1963081016</c:v>
                </c:pt>
                <c:pt idx="20">
                  <c:v>2126681464</c:v>
                </c:pt>
                <c:pt idx="21">
                  <c:v>2368341809</c:v>
                </c:pt>
                <c:pt idx="22">
                  <c:v>2531838765</c:v>
                </c:pt>
                <c:pt idx="23">
                  <c:v>3016566101</c:v>
                </c:pt>
                <c:pt idx="24">
                  <c:v>3629618128</c:v>
                </c:pt>
                <c:pt idx="25">
                  <c:v>4044402618</c:v>
                </c:pt>
                <c:pt idx="26">
                  <c:v>4347650000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C4D0-488D-96A5-8287E4CBCA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168250752"/>
        <c:axId val="168314368"/>
        <c:axId val="0"/>
      </c:bar3DChart>
      <c:catAx>
        <c:axId val="168250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304">
            <a:solidFill>
              <a:schemeClr val="tx1"/>
            </a:solidFill>
            <a:prstDash val="solid"/>
          </a:ln>
        </c:spPr>
        <c:txPr>
          <a:bodyPr rot="-3540000" vert="horz"/>
          <a:lstStyle/>
          <a:p>
            <a:pPr>
              <a:defRPr sz="93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8314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68314368"/>
        <c:scaling>
          <c:orientation val="minMax"/>
        </c:scaling>
        <c:delete val="0"/>
        <c:axPos val="l"/>
        <c:majorGridlines>
          <c:spPr>
            <a:ln w="3304">
              <a:solidFill>
                <a:schemeClr val="tx1"/>
              </a:solidFill>
              <a:prstDash val="solid"/>
            </a:ln>
          </c:spPr>
        </c:majorGridlines>
        <c:numFmt formatCode="#,##0" sourceLinked="0"/>
        <c:majorTickMark val="out"/>
        <c:minorTickMark val="none"/>
        <c:tickLblPos val="nextTo"/>
        <c:spPr>
          <a:ln w="330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4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8250752"/>
        <c:crosses val="autoZero"/>
        <c:crossBetween val="between"/>
      </c:valAx>
      <c:spPr>
        <a:noFill/>
        <a:ln w="25398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73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Mill Levies (per thousand)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BV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AG</c:v>
                </c:pt>
                <c:pt idx="1">
                  <c:v>Owner Occ</c:v>
                </c:pt>
                <c:pt idx="2">
                  <c:v>Other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6.21</c:v>
                </c:pt>
                <c:pt idx="1">
                  <c:v>7.84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5B-45FE-9D30-9A5938D236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HBG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AG</c:v>
                </c:pt>
                <c:pt idx="1">
                  <c:v>Owner Occ</c:v>
                </c:pt>
                <c:pt idx="2">
                  <c:v>Other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9.92</c:v>
                </c:pt>
                <c:pt idx="1">
                  <c:v>11.8</c:v>
                </c:pt>
                <c:pt idx="2">
                  <c:v>15.44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5B-45FE-9D30-9A5938D236D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TEA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AG</c:v>
                </c:pt>
                <c:pt idx="1">
                  <c:v>Owner Occ</c:v>
                </c:pt>
                <c:pt idx="2">
                  <c:v>Other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8.51</c:v>
                </c:pt>
                <c:pt idx="1">
                  <c:v>10.14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5B-45FE-9D30-9A5938D236D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SF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AG</c:v>
                </c:pt>
                <c:pt idx="1">
                  <c:v>Owner Occ</c:v>
                </c:pt>
                <c:pt idx="2">
                  <c:v>Other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5.76</c:v>
                </c:pt>
                <c:pt idx="1">
                  <c:v>7.63</c:v>
                </c:pt>
                <c:pt idx="2">
                  <c:v>11.24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5B-45FE-9D30-9A5938D236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93370831"/>
        <c:axId val="1193369391"/>
      </c:barChart>
      <c:catAx>
        <c:axId val="1193370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3369391"/>
        <c:crosses val="autoZero"/>
        <c:auto val="1"/>
        <c:lblAlgn val="ctr"/>
        <c:lblOffset val="100"/>
        <c:noMultiLvlLbl val="0"/>
      </c:catAx>
      <c:valAx>
        <c:axId val="11933693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3370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3829787234042"/>
          <c:y val="8.7096774193548387E-2"/>
          <c:w val="0.85106382978723405"/>
          <c:h val="0.6645161290322581"/>
        </c:manualLayout>
      </c:layout>
      <c:lineChart>
        <c:grouping val="standard"/>
        <c:varyColors val="0"/>
        <c:ser>
          <c:idx val="0"/>
          <c:order val="0"/>
          <c:spPr>
            <a:ln w="46663">
              <a:solidFill>
                <a:srgbClr val="FF0000"/>
              </a:solidFill>
              <a:prstDash val="solid"/>
            </a:ln>
          </c:spPr>
          <c:marker>
            <c:symbol val="diamond"/>
            <c:size val="10"/>
            <c:spPr>
              <a:solidFill>
                <a:srgbClr val="FF0000"/>
              </a:solidFill>
              <a:ln>
                <a:solidFill>
                  <a:srgbClr val="000000"/>
                </a:solidFill>
                <a:prstDash val="solid"/>
              </a:ln>
            </c:spPr>
          </c:marker>
          <c:cat>
            <c:strRef>
              <c:f>Sheet1!$B$1:$AD$1</c:f>
              <c:strCache>
                <c:ptCount val="29"/>
                <c:pt idx="0">
                  <c:v>1997-98</c:v>
                </c:pt>
                <c:pt idx="1">
                  <c:v>1998-99</c:v>
                </c:pt>
                <c:pt idx="2">
                  <c:v>1999-00</c:v>
                </c:pt>
                <c:pt idx="3">
                  <c:v>2000-01</c:v>
                </c:pt>
                <c:pt idx="4">
                  <c:v>2001-02</c:v>
                </c:pt>
                <c:pt idx="5">
                  <c:v>2002-03</c:v>
                </c:pt>
                <c:pt idx="6">
                  <c:v>2003-04</c:v>
                </c:pt>
                <c:pt idx="7">
                  <c:v>2004-05</c:v>
                </c:pt>
                <c:pt idx="8">
                  <c:v>2005-06</c:v>
                </c:pt>
                <c:pt idx="9">
                  <c:v>2006-07</c:v>
                </c:pt>
                <c:pt idx="10">
                  <c:v>2007-08</c:v>
                </c:pt>
                <c:pt idx="11">
                  <c:v>2008-09</c:v>
                </c:pt>
                <c:pt idx="12">
                  <c:v>2009-10</c:v>
                </c:pt>
                <c:pt idx="13">
                  <c:v>2010-11</c:v>
                </c:pt>
                <c:pt idx="14">
                  <c:v>2011-12</c:v>
                </c:pt>
                <c:pt idx="15">
                  <c:v>2012-13</c:v>
                </c:pt>
                <c:pt idx="16">
                  <c:v>2013-14</c:v>
                </c:pt>
                <c:pt idx="17">
                  <c:v>2014-15</c:v>
                </c:pt>
                <c:pt idx="18">
                  <c:v>2015-16</c:v>
                </c:pt>
                <c:pt idx="19">
                  <c:v>2016-17</c:v>
                </c:pt>
                <c:pt idx="20">
                  <c:v>2017-18</c:v>
                </c:pt>
                <c:pt idx="21">
                  <c:v>2018-19</c:v>
                </c:pt>
                <c:pt idx="22">
                  <c:v>2019-20</c:v>
                </c:pt>
                <c:pt idx="23">
                  <c:v>2020-21</c:v>
                </c:pt>
                <c:pt idx="24">
                  <c:v>2021-22</c:v>
                </c:pt>
                <c:pt idx="25">
                  <c:v>2022-23</c:v>
                </c:pt>
                <c:pt idx="26">
                  <c:v>2023-24</c:v>
                </c:pt>
                <c:pt idx="27">
                  <c:v>2024-25</c:v>
                </c:pt>
                <c:pt idx="28">
                  <c:v>2025-26</c:v>
                </c:pt>
              </c:strCache>
            </c:strRef>
          </c:cat>
          <c:val>
            <c:numRef>
              <c:f>Sheet1!$B$2:$AD$2</c:f>
              <c:numCache>
                <c:formatCode>0.0</c:formatCode>
                <c:ptCount val="29"/>
                <c:pt idx="0">
                  <c:v>2.7</c:v>
                </c:pt>
                <c:pt idx="1">
                  <c:v>2.9</c:v>
                </c:pt>
                <c:pt idx="2">
                  <c:v>1.8</c:v>
                </c:pt>
                <c:pt idx="3">
                  <c:v>1.7</c:v>
                </c:pt>
                <c:pt idx="4">
                  <c:v>3.7</c:v>
                </c:pt>
                <c:pt idx="5">
                  <c:v>2.2999999999999998</c:v>
                </c:pt>
                <c:pt idx="6">
                  <c:v>3.5</c:v>
                </c:pt>
                <c:pt idx="7">
                  <c:v>3</c:v>
                </c:pt>
                <c:pt idx="8">
                  <c:v>1.9</c:v>
                </c:pt>
                <c:pt idx="9" formatCode="General">
                  <c:v>4.3</c:v>
                </c:pt>
                <c:pt idx="10" formatCode="General">
                  <c:v>2.5</c:v>
                </c:pt>
                <c:pt idx="11" formatCode="General">
                  <c:v>3</c:v>
                </c:pt>
                <c:pt idx="12" formatCode="General">
                  <c:v>3</c:v>
                </c:pt>
                <c:pt idx="13" formatCode="General">
                  <c:v>0</c:v>
                </c:pt>
                <c:pt idx="14" formatCode="General">
                  <c:v>-6.6</c:v>
                </c:pt>
                <c:pt idx="15" formatCode="General">
                  <c:v>0.8</c:v>
                </c:pt>
                <c:pt idx="16" formatCode="General">
                  <c:v>3</c:v>
                </c:pt>
                <c:pt idx="17" formatCode="General">
                  <c:v>3.35</c:v>
                </c:pt>
                <c:pt idx="18" formatCode="General">
                  <c:v>2</c:v>
                </c:pt>
                <c:pt idx="19" formatCode="General">
                  <c:v>11</c:v>
                </c:pt>
                <c:pt idx="20" formatCode="General">
                  <c:v>0.3</c:v>
                </c:pt>
                <c:pt idx="21" formatCode="General">
                  <c:v>1.7</c:v>
                </c:pt>
                <c:pt idx="22" formatCode="General">
                  <c:v>2.5</c:v>
                </c:pt>
                <c:pt idx="23" formatCode="General">
                  <c:v>2.2000000000000002</c:v>
                </c:pt>
                <c:pt idx="24" formatCode="General">
                  <c:v>2.4</c:v>
                </c:pt>
                <c:pt idx="25" formatCode="General">
                  <c:v>6</c:v>
                </c:pt>
                <c:pt idx="26" formatCode="General">
                  <c:v>7.1</c:v>
                </c:pt>
                <c:pt idx="27" formatCode="General">
                  <c:v>4</c:v>
                </c:pt>
                <c:pt idx="28" formatCode="General">
                  <c:v>1.25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6AD-479E-AC08-8D70F6EC9F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55040"/>
        <c:axId val="112057728"/>
      </c:lineChart>
      <c:catAx>
        <c:axId val="112055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889">
            <a:solidFill>
              <a:schemeClr val="tx1"/>
            </a:solidFill>
            <a:prstDash val="solid"/>
          </a:ln>
        </c:spPr>
        <c:txPr>
          <a:bodyPr rot="-4140000" vert="horz"/>
          <a:lstStyle/>
          <a:p>
            <a:pPr>
              <a:defRPr sz="1200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112057728"/>
        <c:crossesAt val="-10"/>
        <c:auto val="1"/>
        <c:lblAlgn val="ctr"/>
        <c:lblOffset val="100"/>
        <c:tickLblSkip val="1"/>
        <c:tickMarkSkip val="1"/>
        <c:noMultiLvlLbl val="0"/>
      </c:catAx>
      <c:valAx>
        <c:axId val="112057728"/>
        <c:scaling>
          <c:orientation val="minMax"/>
        </c:scaling>
        <c:delete val="0"/>
        <c:axPos val="l"/>
        <c:majorGridlines>
          <c:spPr>
            <a:ln w="3889">
              <a:solidFill>
                <a:schemeClr val="tx1"/>
              </a:solidFill>
              <a:prstDash val="solid"/>
            </a:ln>
          </c:spPr>
        </c:majorGridlines>
        <c:numFmt formatCode="0.0" sourceLinked="1"/>
        <c:majorTickMark val="out"/>
        <c:minorTickMark val="none"/>
        <c:tickLblPos val="nextTo"/>
        <c:spPr>
          <a:ln w="388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15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112055040"/>
        <c:crosses val="autoZero"/>
        <c:crossBetween val="midCat"/>
        <c:majorUnit val="5"/>
      </c:valAx>
      <c:spPr>
        <a:noFill/>
        <a:ln w="15555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205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069413317539659"/>
          <c:y val="5.4770318021201414E-2"/>
          <c:w val="0.81930586682460338"/>
          <c:h val="0.7985865724381625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Per Pupil Cost</c:v>
                </c:pt>
              </c:strCache>
            </c:strRef>
          </c:tx>
          <c:spPr>
            <a:solidFill>
              <a:schemeClr val="accent1"/>
            </a:solidFill>
            <a:ln w="13022">
              <a:solidFill>
                <a:schemeClr val="tx1"/>
              </a:solidFill>
              <a:prstDash val="solid"/>
            </a:ln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 w="13022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3FCA-4420-A84D-1701BAD8AFA1}"/>
              </c:ext>
            </c:extLst>
          </c:dPt>
          <c:cat>
            <c:strRef>
              <c:f>Sheet1!$B$1:$Q$1</c:f>
              <c:strCache>
                <c:ptCount val="16"/>
                <c:pt idx="0">
                  <c:v>Abd</c:v>
                </c:pt>
                <c:pt idx="1">
                  <c:v>BV</c:v>
                </c:pt>
                <c:pt idx="2">
                  <c:v>Brk</c:v>
                </c:pt>
                <c:pt idx="3">
                  <c:v>Hbg</c:v>
                </c:pt>
                <c:pt idx="4">
                  <c:v>Hur</c:v>
                </c:pt>
                <c:pt idx="5">
                  <c:v>Mde</c:v>
                </c:pt>
                <c:pt idx="6">
                  <c:v>Mit</c:v>
                </c:pt>
                <c:pt idx="7">
                  <c:v>Pie</c:v>
                </c:pt>
                <c:pt idx="8">
                  <c:v>RC</c:v>
                </c:pt>
                <c:pt idx="9">
                  <c:v>SF</c:v>
                </c:pt>
                <c:pt idx="10">
                  <c:v>Spf</c:v>
                </c:pt>
                <c:pt idx="11">
                  <c:v>Tea</c:v>
                </c:pt>
                <c:pt idx="12">
                  <c:v>Wat</c:v>
                </c:pt>
                <c:pt idx="13">
                  <c:v>Yan</c:v>
                </c:pt>
                <c:pt idx="14">
                  <c:v>ESD</c:v>
                </c:pt>
                <c:pt idx="15">
                  <c:v>SD</c:v>
                </c:pt>
              </c:strCache>
            </c:strRef>
          </c:cat>
          <c:val>
            <c:numRef>
              <c:f>Sheet1!$B$2:$Q$2</c:f>
              <c:numCache>
                <c:formatCode>General</c:formatCode>
                <c:ptCount val="16"/>
                <c:pt idx="0">
                  <c:v>10550</c:v>
                </c:pt>
                <c:pt idx="1">
                  <c:v>9781</c:v>
                </c:pt>
                <c:pt idx="2">
                  <c:v>11138</c:v>
                </c:pt>
                <c:pt idx="3">
                  <c:v>10677</c:v>
                </c:pt>
                <c:pt idx="4">
                  <c:v>11427</c:v>
                </c:pt>
                <c:pt idx="5">
                  <c:v>9748</c:v>
                </c:pt>
                <c:pt idx="6">
                  <c:v>11810</c:v>
                </c:pt>
                <c:pt idx="7">
                  <c:v>10057</c:v>
                </c:pt>
                <c:pt idx="8">
                  <c:v>9992</c:v>
                </c:pt>
                <c:pt idx="9">
                  <c:v>11539</c:v>
                </c:pt>
                <c:pt idx="10">
                  <c:v>10103</c:v>
                </c:pt>
                <c:pt idx="11">
                  <c:v>8911</c:v>
                </c:pt>
                <c:pt idx="12">
                  <c:v>10137</c:v>
                </c:pt>
                <c:pt idx="13">
                  <c:v>11078</c:v>
                </c:pt>
                <c:pt idx="14">
                  <c:v>10739</c:v>
                </c:pt>
                <c:pt idx="15">
                  <c:v>11766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CA-4420-A84D-1701BAD8AF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4206976"/>
        <c:axId val="115048448"/>
      </c:barChart>
      <c:catAx>
        <c:axId val="114206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256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1846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115048448"/>
        <c:crosses val="autoZero"/>
        <c:auto val="1"/>
        <c:lblAlgn val="ctr"/>
        <c:lblOffset val="100"/>
        <c:tickMarkSkip val="1"/>
        <c:noMultiLvlLbl val="0"/>
      </c:catAx>
      <c:valAx>
        <c:axId val="115048448"/>
        <c:scaling>
          <c:orientation val="minMax"/>
          <c:min val="5000"/>
        </c:scaling>
        <c:delete val="0"/>
        <c:axPos val="l"/>
        <c:majorGridlines>
          <c:spPr>
            <a:ln w="3256">
              <a:solidFill>
                <a:schemeClr val="tx1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25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846" b="1" i="0" u="none" strike="noStrike" baseline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defRPr>
            </a:pPr>
            <a:endParaRPr lang="en-US"/>
          </a:p>
        </c:txPr>
        <c:crossAx val="114206976"/>
        <c:crosses val="autoZero"/>
        <c:crossBetween val="between"/>
        <c:majorUnit val="500"/>
        <c:minorUnit val="100"/>
      </c:valAx>
      <c:dTable>
        <c:showHorzBorder val="1"/>
        <c:showVertBorder val="1"/>
        <c:showOutline val="1"/>
        <c:showKeys val="1"/>
        <c:spPr>
          <a:ln w="3256">
            <a:solidFill>
              <a:schemeClr val="tx1"/>
            </a:solidFill>
            <a:prstDash val="solid"/>
          </a:ln>
        </c:spPr>
        <c:txPr>
          <a:bodyPr/>
          <a:lstStyle/>
          <a:p>
            <a:pPr rtl="0">
              <a:defRPr sz="1000" b="0" i="0" u="none" strike="noStrike" baseline="0">
                <a:solidFill>
                  <a:schemeClr val="tx1"/>
                </a:solidFill>
                <a:latin typeface="Arial Narrow" panose="020B0606020202030204" pitchFamily="34" charset="0"/>
                <a:ea typeface="Times New Roman"/>
                <a:cs typeface="Times New Roman"/>
              </a:defRPr>
            </a:pPr>
            <a:endParaRPr lang="en-US"/>
          </a:p>
        </c:txPr>
      </c:dTable>
      <c:spPr>
        <a:noFill/>
        <a:ln>
          <a:solidFill>
            <a:schemeClr val="tx1"/>
          </a:solidFill>
        </a:ln>
      </c:spPr>
    </c:plotArea>
    <c:plotVisOnly val="1"/>
    <c:dispBlanksAs val="gap"/>
    <c:showDLblsOverMax val="0"/>
  </c:chart>
  <c:spPr>
    <a:noFill/>
    <a:ln>
      <a:solidFill>
        <a:schemeClr val="tx1"/>
      </a:solidFill>
    </a:ln>
  </c:spPr>
  <c:txPr>
    <a:bodyPr/>
    <a:lstStyle/>
    <a:p>
      <a:pPr>
        <a:defRPr sz="184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5693673695893"/>
          <c:y val="5.4716981132075473E-2"/>
          <c:w val="0.87125416204217532"/>
          <c:h val="0.839622641509434"/>
        </c:manualLayout>
      </c:layout>
      <c:lineChart>
        <c:grouping val="stacked"/>
        <c:varyColors val="0"/>
        <c:ser>
          <c:idx val="0"/>
          <c:order val="0"/>
          <c:spPr>
            <a:ln w="21889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strRef>
              <c:f>Sheet1!$A$2:$A$38</c:f>
              <c:strCache>
                <c:ptCount val="37"/>
                <c:pt idx="0">
                  <c:v>1989-90</c:v>
                </c:pt>
                <c:pt idx="1">
                  <c:v>1990-91</c:v>
                </c:pt>
                <c:pt idx="2">
                  <c:v>1991-92</c:v>
                </c:pt>
                <c:pt idx="3">
                  <c:v>1992-93</c:v>
                </c:pt>
                <c:pt idx="4">
                  <c:v>1993-94</c:v>
                </c:pt>
                <c:pt idx="5">
                  <c:v>1994-95</c:v>
                </c:pt>
                <c:pt idx="6">
                  <c:v>1995-96</c:v>
                </c:pt>
                <c:pt idx="7">
                  <c:v>1996-97</c:v>
                </c:pt>
                <c:pt idx="8">
                  <c:v>1997-98</c:v>
                </c:pt>
                <c:pt idx="9">
                  <c:v>1998-99</c:v>
                </c:pt>
                <c:pt idx="10">
                  <c:v>1999-00</c:v>
                </c:pt>
                <c:pt idx="11">
                  <c:v>2000-01</c:v>
                </c:pt>
                <c:pt idx="12">
                  <c:v>2001-02</c:v>
                </c:pt>
                <c:pt idx="13">
                  <c:v>2002-03</c:v>
                </c:pt>
                <c:pt idx="14">
                  <c:v>2003-04</c:v>
                </c:pt>
                <c:pt idx="15">
                  <c:v>2004-05</c:v>
                </c:pt>
                <c:pt idx="16">
                  <c:v>2005-06</c:v>
                </c:pt>
                <c:pt idx="17">
                  <c:v>2006-07</c:v>
                </c:pt>
                <c:pt idx="18">
                  <c:v>2007-08</c:v>
                </c:pt>
                <c:pt idx="19">
                  <c:v>2008-09</c:v>
                </c:pt>
                <c:pt idx="20">
                  <c:v>2009-10</c:v>
                </c:pt>
                <c:pt idx="21">
                  <c:v>2010-11</c:v>
                </c:pt>
                <c:pt idx="22">
                  <c:v>2011-12</c:v>
                </c:pt>
                <c:pt idx="23">
                  <c:v>2012-13</c:v>
                </c:pt>
                <c:pt idx="24">
                  <c:v>2013-14</c:v>
                </c:pt>
                <c:pt idx="25">
                  <c:v>2014-15</c:v>
                </c:pt>
                <c:pt idx="26">
                  <c:v>2015-16</c:v>
                </c:pt>
                <c:pt idx="27">
                  <c:v>2016-17</c:v>
                </c:pt>
                <c:pt idx="28">
                  <c:v>2017-18</c:v>
                </c:pt>
                <c:pt idx="29">
                  <c:v>2018-19</c:v>
                </c:pt>
                <c:pt idx="30">
                  <c:v>2019-20</c:v>
                </c:pt>
                <c:pt idx="31">
                  <c:v>2020-21</c:v>
                </c:pt>
                <c:pt idx="32">
                  <c:v>2021-22</c:v>
                </c:pt>
                <c:pt idx="33">
                  <c:v>2022-23</c:v>
                </c:pt>
                <c:pt idx="34">
                  <c:v>2023-24</c:v>
                </c:pt>
                <c:pt idx="35">
                  <c:v>2024-25</c:v>
                </c:pt>
                <c:pt idx="36">
                  <c:v>2025-26</c:v>
                </c:pt>
              </c:strCache>
            </c:strRef>
          </c:cat>
          <c:val>
            <c:numRef>
              <c:f>Sheet1!$B$2:$B$38</c:f>
              <c:numCache>
                <c:formatCode>#,##0_);\(#,##0\)</c:formatCode>
                <c:ptCount val="37"/>
                <c:pt idx="0">
                  <c:v>899375</c:v>
                </c:pt>
                <c:pt idx="1">
                  <c:v>740616</c:v>
                </c:pt>
                <c:pt idx="2">
                  <c:v>544341</c:v>
                </c:pt>
                <c:pt idx="3">
                  <c:v>820175</c:v>
                </c:pt>
                <c:pt idx="4">
                  <c:v>983569</c:v>
                </c:pt>
                <c:pt idx="5">
                  <c:v>1166057</c:v>
                </c:pt>
                <c:pt idx="6">
                  <c:v>1715165</c:v>
                </c:pt>
                <c:pt idx="7">
                  <c:v>2122125</c:v>
                </c:pt>
                <c:pt idx="8">
                  <c:v>2323019</c:v>
                </c:pt>
                <c:pt idx="9">
                  <c:v>1953989</c:v>
                </c:pt>
                <c:pt idx="10">
                  <c:v>1925044</c:v>
                </c:pt>
                <c:pt idx="11">
                  <c:v>1988209</c:v>
                </c:pt>
                <c:pt idx="12">
                  <c:v>2113644</c:v>
                </c:pt>
                <c:pt idx="13">
                  <c:v>2043879</c:v>
                </c:pt>
                <c:pt idx="14">
                  <c:v>2047433</c:v>
                </c:pt>
                <c:pt idx="15">
                  <c:v>2338826</c:v>
                </c:pt>
                <c:pt idx="16">
                  <c:v>2521751</c:v>
                </c:pt>
                <c:pt idx="17">
                  <c:v>3008412</c:v>
                </c:pt>
                <c:pt idx="18">
                  <c:v>3677828</c:v>
                </c:pt>
                <c:pt idx="19">
                  <c:v>4300392</c:v>
                </c:pt>
                <c:pt idx="20">
                  <c:v>4502956</c:v>
                </c:pt>
                <c:pt idx="21">
                  <c:v>4221291</c:v>
                </c:pt>
                <c:pt idx="22">
                  <c:v>4628070</c:v>
                </c:pt>
                <c:pt idx="23">
                  <c:v>5802772</c:v>
                </c:pt>
                <c:pt idx="24">
                  <c:v>5854317</c:v>
                </c:pt>
                <c:pt idx="25">
                  <c:v>5500000</c:v>
                </c:pt>
                <c:pt idx="26">
                  <c:v>5262677</c:v>
                </c:pt>
                <c:pt idx="27">
                  <c:v>5400000</c:v>
                </c:pt>
                <c:pt idx="28">
                  <c:v>5268852</c:v>
                </c:pt>
                <c:pt idx="29">
                  <c:v>5700000</c:v>
                </c:pt>
                <c:pt idx="30">
                  <c:v>6205579</c:v>
                </c:pt>
                <c:pt idx="31">
                  <c:v>8371480</c:v>
                </c:pt>
                <c:pt idx="32">
                  <c:v>8118297</c:v>
                </c:pt>
                <c:pt idx="33">
                  <c:v>7600000</c:v>
                </c:pt>
                <c:pt idx="34">
                  <c:v>7461617</c:v>
                </c:pt>
                <c:pt idx="35">
                  <c:v>8700000</c:v>
                </c:pt>
                <c:pt idx="36">
                  <c:v>8900000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B8B-401D-9E34-59C746B88B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0090112"/>
        <c:axId val="130091648"/>
      </c:lineChart>
      <c:catAx>
        <c:axId val="130090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824">
            <a:solidFill>
              <a:schemeClr val="tx1"/>
            </a:solidFill>
            <a:prstDash val="solid"/>
          </a:ln>
        </c:spPr>
        <c:txPr>
          <a:bodyPr rot="-2700000" vert="horz"/>
          <a:lstStyle/>
          <a:p>
            <a:pPr>
              <a:defRPr sz="800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130091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30091648"/>
        <c:scaling>
          <c:orientation val="minMax"/>
        </c:scaling>
        <c:delete val="0"/>
        <c:axPos val="l"/>
        <c:majorGridlines>
          <c:spPr>
            <a:ln w="1824">
              <a:solidFill>
                <a:schemeClr val="tx1"/>
              </a:solidFill>
              <a:prstDash val="solid"/>
            </a:ln>
          </c:spPr>
        </c:majorGridlines>
        <c:numFmt formatCode="#,##0_);\(#,##0\)" sourceLinked="1"/>
        <c:majorTickMark val="out"/>
        <c:minorTickMark val="none"/>
        <c:tickLblPos val="nextTo"/>
        <c:spPr>
          <a:ln w="182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62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130090112"/>
        <c:crosses val="autoZero"/>
        <c:crossBetween val="between"/>
      </c:valAx>
      <c:spPr>
        <a:solidFill>
          <a:srgbClr val="99CCFF"/>
        </a:solidFill>
        <a:ln w="1824">
          <a:solidFill>
            <a:schemeClr val="tx1"/>
          </a:solidFill>
          <a:prstDash val="solid"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54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679405520169847E-2"/>
          <c:y val="0.13076923076923078"/>
          <c:w val="0.9002123142250531"/>
          <c:h val="0.53846153846153844"/>
        </c:manualLayout>
      </c:layout>
      <c:lineChart>
        <c:grouping val="standard"/>
        <c:varyColors val="0"/>
        <c:ser>
          <c:idx val="0"/>
          <c:order val="0"/>
          <c:spPr>
            <a:ln w="19010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strRef>
              <c:f>Sheet1!$A$2:$A$38</c:f>
              <c:strCache>
                <c:ptCount val="37"/>
                <c:pt idx="0">
                  <c:v>1989-90</c:v>
                </c:pt>
                <c:pt idx="1">
                  <c:v>1990-91</c:v>
                </c:pt>
                <c:pt idx="2">
                  <c:v>1991-92</c:v>
                </c:pt>
                <c:pt idx="3">
                  <c:v>1992-93</c:v>
                </c:pt>
                <c:pt idx="4">
                  <c:v>1993-94</c:v>
                </c:pt>
                <c:pt idx="5">
                  <c:v>1994-95</c:v>
                </c:pt>
                <c:pt idx="6">
                  <c:v>1995-96</c:v>
                </c:pt>
                <c:pt idx="7">
                  <c:v>1996-97</c:v>
                </c:pt>
                <c:pt idx="8">
                  <c:v>1997-98</c:v>
                </c:pt>
                <c:pt idx="9">
                  <c:v>1998-99</c:v>
                </c:pt>
                <c:pt idx="10">
                  <c:v>1999-00</c:v>
                </c:pt>
                <c:pt idx="11">
                  <c:v>2000-01</c:v>
                </c:pt>
                <c:pt idx="12">
                  <c:v>2001-02</c:v>
                </c:pt>
                <c:pt idx="13">
                  <c:v>2002-03</c:v>
                </c:pt>
                <c:pt idx="14">
                  <c:v>2003-04</c:v>
                </c:pt>
                <c:pt idx="15">
                  <c:v>2004-05</c:v>
                </c:pt>
                <c:pt idx="16">
                  <c:v>2005-06</c:v>
                </c:pt>
                <c:pt idx="17">
                  <c:v>2006-07</c:v>
                </c:pt>
                <c:pt idx="18">
                  <c:v>2007-08</c:v>
                </c:pt>
                <c:pt idx="19">
                  <c:v>2008-09</c:v>
                </c:pt>
                <c:pt idx="20">
                  <c:v>2009-10</c:v>
                </c:pt>
                <c:pt idx="21">
                  <c:v>2010-11</c:v>
                </c:pt>
                <c:pt idx="22">
                  <c:v>2011-12</c:v>
                </c:pt>
                <c:pt idx="23">
                  <c:v>2012-13</c:v>
                </c:pt>
                <c:pt idx="24">
                  <c:v>2013-14</c:v>
                </c:pt>
                <c:pt idx="25">
                  <c:v>2014-15</c:v>
                </c:pt>
                <c:pt idx="26">
                  <c:v>2015-16</c:v>
                </c:pt>
                <c:pt idx="27">
                  <c:v>2016-17</c:v>
                </c:pt>
                <c:pt idx="28">
                  <c:v>2017-18</c:v>
                </c:pt>
                <c:pt idx="29">
                  <c:v>2018-19</c:v>
                </c:pt>
                <c:pt idx="30">
                  <c:v>2019-20</c:v>
                </c:pt>
                <c:pt idx="31">
                  <c:v>2020-21</c:v>
                </c:pt>
                <c:pt idx="32">
                  <c:v>2021-22</c:v>
                </c:pt>
                <c:pt idx="33">
                  <c:v>2022-23</c:v>
                </c:pt>
                <c:pt idx="34">
                  <c:v>2023-24</c:v>
                </c:pt>
                <c:pt idx="35">
                  <c:v>2024-25</c:v>
                </c:pt>
                <c:pt idx="36">
                  <c:v>2025-26</c:v>
                </c:pt>
              </c:strCache>
            </c:strRef>
          </c:cat>
          <c:val>
            <c:numRef>
              <c:f>Sheet1!$B$2:$B$38</c:f>
              <c:numCache>
                <c:formatCode>0.0%</c:formatCode>
                <c:ptCount val="37"/>
                <c:pt idx="0">
                  <c:v>0.182</c:v>
                </c:pt>
                <c:pt idx="1">
                  <c:v>0.13900000000000001</c:v>
                </c:pt>
                <c:pt idx="2">
                  <c:v>9.9000000000000005E-2</c:v>
                </c:pt>
                <c:pt idx="3">
                  <c:v>0.13600000000000001</c:v>
                </c:pt>
                <c:pt idx="4">
                  <c:v>0.155</c:v>
                </c:pt>
                <c:pt idx="5">
                  <c:v>0.16800000000000001</c:v>
                </c:pt>
                <c:pt idx="6">
                  <c:v>0.23699999999999999</c:v>
                </c:pt>
                <c:pt idx="7">
                  <c:v>0.27300000000000002</c:v>
                </c:pt>
                <c:pt idx="8">
                  <c:v>0.28399999999999997</c:v>
                </c:pt>
                <c:pt idx="9">
                  <c:v>0.223</c:v>
                </c:pt>
                <c:pt idx="10">
                  <c:v>0.2</c:v>
                </c:pt>
                <c:pt idx="11">
                  <c:v>0.189</c:v>
                </c:pt>
                <c:pt idx="12">
                  <c:v>0.192</c:v>
                </c:pt>
                <c:pt idx="13">
                  <c:v>0.17799999999999999</c:v>
                </c:pt>
                <c:pt idx="14">
                  <c:v>0.16900000000000001</c:v>
                </c:pt>
                <c:pt idx="15">
                  <c:v>0.188</c:v>
                </c:pt>
                <c:pt idx="16">
                  <c:v>0.189</c:v>
                </c:pt>
                <c:pt idx="17">
                  <c:v>0.21099999999999999</c:v>
                </c:pt>
                <c:pt idx="18">
                  <c:v>0.23499999999999999</c:v>
                </c:pt>
                <c:pt idx="19">
                  <c:v>0.25800000000000001</c:v>
                </c:pt>
                <c:pt idx="20">
                  <c:v>0.254</c:v>
                </c:pt>
                <c:pt idx="21">
                  <c:v>0.23100000000000001</c:v>
                </c:pt>
                <c:pt idx="22">
                  <c:v>0.26500000000000001</c:v>
                </c:pt>
                <c:pt idx="23">
                  <c:v>0.32</c:v>
                </c:pt>
                <c:pt idx="24">
                  <c:v>0.30199999999999999</c:v>
                </c:pt>
                <c:pt idx="25">
                  <c:v>0.26600000000000001</c:v>
                </c:pt>
                <c:pt idx="26">
                  <c:v>0.2455</c:v>
                </c:pt>
                <c:pt idx="27">
                  <c:v>0.21560000000000001</c:v>
                </c:pt>
                <c:pt idx="28">
                  <c:v>0.2019</c:v>
                </c:pt>
                <c:pt idx="29">
                  <c:v>0.20949999999999999</c:v>
                </c:pt>
                <c:pt idx="30">
                  <c:v>0.21299999999999999</c:v>
                </c:pt>
                <c:pt idx="31">
                  <c:v>0.26800000000000002</c:v>
                </c:pt>
                <c:pt idx="32">
                  <c:v>0.23200000000000001</c:v>
                </c:pt>
                <c:pt idx="33">
                  <c:v>0.20599999999999999</c:v>
                </c:pt>
                <c:pt idx="34">
                  <c:v>0.18</c:v>
                </c:pt>
                <c:pt idx="35">
                  <c:v>0.215</c:v>
                </c:pt>
                <c:pt idx="36">
                  <c:v>0.20899999999999999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1BD-47B6-ADB7-FD7E3A04D5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2903168"/>
        <c:axId val="142904704"/>
      </c:lineChart>
      <c:catAx>
        <c:axId val="14290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4753">
            <a:solidFill>
              <a:schemeClr val="tx1"/>
            </a:solidFill>
            <a:prstDash val="solid"/>
          </a:ln>
        </c:spPr>
        <c:txPr>
          <a:bodyPr rot="-2640000" vert="horz"/>
          <a:lstStyle/>
          <a:p>
            <a:pPr>
              <a:defRPr sz="800" b="1" i="0" u="none" strike="noStrike" baseline="0">
                <a:solidFill>
                  <a:schemeClr val="tx1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142904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2904704"/>
        <c:scaling>
          <c:orientation val="minMax"/>
        </c:scaling>
        <c:delete val="0"/>
        <c:axPos val="l"/>
        <c:majorGridlines>
          <c:spPr>
            <a:ln w="4753">
              <a:solidFill>
                <a:schemeClr val="tx1"/>
              </a:solidFill>
              <a:prstDash val="solid"/>
            </a:ln>
          </c:spPr>
        </c:majorGridlines>
        <c:numFmt formatCode="0.0%" sourceLinked="1"/>
        <c:majorTickMark val="out"/>
        <c:minorTickMark val="none"/>
        <c:tickLblPos val="nextTo"/>
        <c:spPr>
          <a:ln w="475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636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42903168"/>
        <c:crosses val="autoZero"/>
        <c:crossBetween val="between"/>
      </c:valAx>
      <c:spPr>
        <a:solidFill>
          <a:srgbClr val="99CCFF"/>
        </a:solidFill>
        <a:ln w="4753">
          <a:solidFill>
            <a:schemeClr val="tx1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63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36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579288025889968"/>
          <c:y val="0.24923076923076923"/>
          <c:w val="0.62459546925566345"/>
          <c:h val="0.47076923076923077"/>
        </c:manualLayout>
      </c:layout>
      <c:pie3DChart>
        <c:varyColors val="1"/>
        <c:ser>
          <c:idx val="0"/>
          <c:order val="0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4652-4DB1-AC4E-842BBE6F59F8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4652-4DB1-AC4E-842BBE6F59F8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4652-4DB1-AC4E-842BBE6F59F8}"/>
              </c:ext>
            </c:extLst>
          </c:dPt>
          <c:dPt>
            <c:idx val="3"/>
            <c:bubble3D val="0"/>
            <c:spPr>
              <a:solidFill>
                <a:srgbClr val="FF33CC"/>
              </a:solidFill>
            </c:spPr>
            <c:extLst>
              <c:ext xmlns:c16="http://schemas.microsoft.com/office/drawing/2014/chart" uri="{C3380CC4-5D6E-409C-BE32-E72D297353CC}">
                <c16:uniqueId val="{00000004-4652-4DB1-AC4E-842BBE6F59F8}"/>
              </c:ext>
            </c:extLst>
          </c:dPt>
          <c:dPt>
            <c:idx val="4"/>
            <c:bubble3D val="0"/>
            <c:spPr>
              <a:solidFill>
                <a:srgbClr val="00FFFF"/>
              </a:solidFill>
            </c:spPr>
            <c:extLst>
              <c:ext xmlns:c16="http://schemas.microsoft.com/office/drawing/2014/chart" uri="{C3380CC4-5D6E-409C-BE32-E72D297353CC}">
                <c16:uniqueId val="{00000006-4652-4DB1-AC4E-842BBE6F59F8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8-4652-4DB1-AC4E-842BBE6F59F8}"/>
              </c:ext>
            </c:extLst>
          </c:dPt>
          <c:dLbls>
            <c:dLbl>
              <c:idx val="0"/>
              <c:layout>
                <c:manualLayout>
                  <c:x val="-1.9465460915494286E-3"/>
                  <c:y val="-0.20513705340265612"/>
                </c:manualLayout>
              </c:layout>
              <c:tx>
                <c:rich>
                  <a:bodyPr/>
                  <a:lstStyle/>
                  <a:p>
                    <a:fld id="{D85F29D0-0AB6-405E-9FDE-9087458BACF7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32.7%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652-4DB1-AC4E-842BBE6F59F8}"/>
                </c:ext>
              </c:extLst>
            </c:dLbl>
            <c:dLbl>
              <c:idx val="1"/>
              <c:layout>
                <c:manualLayout>
                  <c:x val="0.10677416967615889"/>
                  <c:y val="4.1606510595571529E-2"/>
                </c:manualLayout>
              </c:layout>
              <c:tx>
                <c:rich>
                  <a:bodyPr/>
                  <a:lstStyle/>
                  <a:p>
                    <a:fld id="{913AF269-6EDF-4024-83FE-D00FE71F0342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2.3%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652-4DB1-AC4E-842BBE6F59F8}"/>
                </c:ext>
              </c:extLst>
            </c:dLbl>
            <c:dLbl>
              <c:idx val="2"/>
              <c:layout>
                <c:manualLayout>
                  <c:x val="-0.11061489152128857"/>
                  <c:y val="0.16768464505953284"/>
                </c:manualLayout>
              </c:layout>
              <c:tx>
                <c:rich>
                  <a:bodyPr/>
                  <a:lstStyle/>
                  <a:p>
                    <a:fld id="{5E506259-CD22-4BE8-BCAC-36574C3C3F05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D6D4ACDB-845B-4FA5-8E6F-605FB77FF05F}" type="PERCENTAGE">
                      <a:rPr lang="en-US" baseline="0" smtClean="0"/>
                      <a:pPr/>
                      <a:t>[PERCENTAGE]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652-4DB1-AC4E-842BBE6F59F8}"/>
                </c:ext>
              </c:extLst>
            </c:dLbl>
            <c:dLbl>
              <c:idx val="3"/>
              <c:layout>
                <c:manualLayout>
                  <c:x val="-1.2827646192922867E-2"/>
                  <c:y val="0.2091179029183046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State Sources
</a:t>
                    </a:r>
                    <a:fld id="{F57FCCEC-A69B-4D95-B70D-408AAFA39081}" type="PERCENTAGE">
                      <a:rPr lang="en-US" smtClean="0"/>
                      <a:pPr/>
                      <a:t>[PERCENTAGE]</a:t>
                    </a:fld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4652-4DB1-AC4E-842BBE6F59F8}"/>
                </c:ext>
              </c:extLst>
            </c:dLbl>
            <c:dLbl>
              <c:idx val="4"/>
              <c:layout>
                <c:manualLayout>
                  <c:x val="-0.13496107394470427"/>
                  <c:y val="-9.3764202293505253E-2"/>
                </c:manualLayout>
              </c:layout>
              <c:tx>
                <c:rich>
                  <a:bodyPr/>
                  <a:lstStyle/>
                  <a:p>
                    <a:fld id="{6C45A343-C525-4051-8768-79F9364F49CB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24CC6666-DB4F-4FF6-8954-B8179CCBD900}" type="PERCENTAGE">
                      <a:rPr lang="en-US" baseline="0" smtClean="0"/>
                      <a:pPr/>
                      <a:t>[PERCENTAGE]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4652-4DB1-AC4E-842BBE6F59F8}"/>
                </c:ext>
              </c:extLst>
            </c:dLbl>
            <c:dLbl>
              <c:idx val="5"/>
              <c:layout>
                <c:manualLayout>
                  <c:x val="0.18409552424368006"/>
                  <c:y val="-2.9866300269513292E-2"/>
                </c:manualLayout>
              </c:layout>
              <c:tx>
                <c:rich>
                  <a:bodyPr/>
                  <a:lstStyle/>
                  <a:p>
                    <a:fld id="{DF7235D2-5A1A-4DE4-BAF9-515980C94450}" type="CATEGORYNAME">
                      <a:rPr lang="en-US"/>
                      <a:pPr/>
                      <a:t>[CATEGORY NAME]</a:t>
                    </a:fld>
                    <a:r>
                      <a:rPr lang="en-US" baseline="0" dirty="0"/>
                      <a:t>
</a:t>
                    </a:r>
                    <a:fld id="{460A2BE7-1E74-404F-B1E5-508AB31C693E}" type="PERCENTAGE">
                      <a:rPr lang="en-US" baseline="0" smtClean="0"/>
                      <a:pPr/>
                      <a:t>[PERCENTAGE]</a:t>
                    </a:fld>
                    <a:endParaRPr lang="en-US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4652-4DB1-AC4E-842BBE6F59F8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Arial Narrow" panose="020B0606020202030204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Local Taxes</c:v>
                </c:pt>
                <c:pt idx="1">
                  <c:v>Local Sources</c:v>
                </c:pt>
                <c:pt idx="2">
                  <c:v>County Sources</c:v>
                </c:pt>
                <c:pt idx="3">
                  <c:v>State Sources</c:v>
                </c:pt>
                <c:pt idx="4">
                  <c:v>Federal Sources</c:v>
                </c:pt>
                <c:pt idx="5">
                  <c:v>Operating Transfers In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14050000</c:v>
                </c:pt>
                <c:pt idx="1">
                  <c:v>1005000</c:v>
                </c:pt>
                <c:pt idx="2">
                  <c:v>185000</c:v>
                </c:pt>
                <c:pt idx="3">
                  <c:v>25825000</c:v>
                </c:pt>
                <c:pt idx="4">
                  <c:v>503000</c:v>
                </c:pt>
                <c:pt idx="5">
                  <c:v>1400000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4652-4DB1-AC4E-842BBE6F59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5095095095095089E-2"/>
          <c:y val="5.2631578947368418E-2"/>
          <c:w val="0.87125348940184433"/>
          <c:h val="0.6004784688995215"/>
        </c:manualLayout>
      </c:layout>
      <c:lineChart>
        <c:grouping val="standard"/>
        <c:varyColors val="0"/>
        <c:ser>
          <c:idx val="0"/>
          <c:order val="0"/>
          <c:spPr>
            <a:ln w="18585">
              <a:solidFill>
                <a:srgbClr val="FF0000"/>
              </a:solidFill>
              <a:prstDash val="solid"/>
            </a:ln>
          </c:spPr>
          <c:marker>
            <c:symbol val="diamond"/>
            <c:size val="2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strRef>
              <c:f>'Bank Franchise'!$A$2:$A$36</c:f>
              <c:strCache>
                <c:ptCount val="35"/>
                <c:pt idx="0">
                  <c:v>1991-92</c:v>
                </c:pt>
                <c:pt idx="1">
                  <c:v>1992-93</c:v>
                </c:pt>
                <c:pt idx="2">
                  <c:v>1993-94</c:v>
                </c:pt>
                <c:pt idx="3">
                  <c:v>1994-95</c:v>
                </c:pt>
                <c:pt idx="4">
                  <c:v>1995-96</c:v>
                </c:pt>
                <c:pt idx="5">
                  <c:v>1996-97</c:v>
                </c:pt>
                <c:pt idx="6">
                  <c:v>1997-98</c:v>
                </c:pt>
                <c:pt idx="7">
                  <c:v>1998-99</c:v>
                </c:pt>
                <c:pt idx="8">
                  <c:v>1999-00</c:v>
                </c:pt>
                <c:pt idx="9">
                  <c:v>2000-01</c:v>
                </c:pt>
                <c:pt idx="10">
                  <c:v>2001-02</c:v>
                </c:pt>
                <c:pt idx="11">
                  <c:v>2002-03</c:v>
                </c:pt>
                <c:pt idx="12">
                  <c:v>2003-04</c:v>
                </c:pt>
                <c:pt idx="13">
                  <c:v>2004-05</c:v>
                </c:pt>
                <c:pt idx="14">
                  <c:v>2005-06</c:v>
                </c:pt>
                <c:pt idx="15">
                  <c:v>2006-07</c:v>
                </c:pt>
                <c:pt idx="16">
                  <c:v>2007-08</c:v>
                </c:pt>
                <c:pt idx="17">
                  <c:v>2008-09 </c:v>
                </c:pt>
                <c:pt idx="18">
                  <c:v>2009-10 </c:v>
                </c:pt>
                <c:pt idx="19">
                  <c:v>2010-11 </c:v>
                </c:pt>
                <c:pt idx="20">
                  <c:v>2011-12</c:v>
                </c:pt>
                <c:pt idx="21">
                  <c:v>2012-13 </c:v>
                </c:pt>
                <c:pt idx="22">
                  <c:v>2013-14</c:v>
                </c:pt>
                <c:pt idx="23">
                  <c:v>2014-15 </c:v>
                </c:pt>
                <c:pt idx="24">
                  <c:v>2015-16 </c:v>
                </c:pt>
                <c:pt idx="25">
                  <c:v>2016-17 </c:v>
                </c:pt>
                <c:pt idx="26">
                  <c:v>2017-18</c:v>
                </c:pt>
                <c:pt idx="27">
                  <c:v>2018-19</c:v>
                </c:pt>
                <c:pt idx="28">
                  <c:v>2019-20 </c:v>
                </c:pt>
                <c:pt idx="29">
                  <c:v>2020-21</c:v>
                </c:pt>
                <c:pt idx="30">
                  <c:v>2021-22 </c:v>
                </c:pt>
                <c:pt idx="31">
                  <c:v>2022-23</c:v>
                </c:pt>
                <c:pt idx="32">
                  <c:v>2023-24</c:v>
                </c:pt>
                <c:pt idx="33">
                  <c:v>2024-25 </c:v>
                </c:pt>
                <c:pt idx="34">
                  <c:v>2025-26 (Budgeted)</c:v>
                </c:pt>
              </c:strCache>
            </c:strRef>
          </c:cat>
          <c:val>
            <c:numRef>
              <c:f>'Bank Franchise'!$B$2:$B$36</c:f>
              <c:numCache>
                <c:formatCode>#,##0.00</c:formatCode>
                <c:ptCount val="35"/>
                <c:pt idx="0">
                  <c:v>90985.08</c:v>
                </c:pt>
                <c:pt idx="1">
                  <c:v>125885.64</c:v>
                </c:pt>
                <c:pt idx="2">
                  <c:v>136891.34</c:v>
                </c:pt>
                <c:pt idx="3">
                  <c:v>132121.73000000001</c:v>
                </c:pt>
                <c:pt idx="4">
                  <c:v>324523.89</c:v>
                </c:pt>
                <c:pt idx="5">
                  <c:v>225571.53</c:v>
                </c:pt>
                <c:pt idx="6">
                  <c:v>258557.38</c:v>
                </c:pt>
                <c:pt idx="7">
                  <c:v>266668.02</c:v>
                </c:pt>
                <c:pt idx="8">
                  <c:v>233179.6</c:v>
                </c:pt>
                <c:pt idx="9">
                  <c:v>261497.83</c:v>
                </c:pt>
                <c:pt idx="10">
                  <c:v>199227.25</c:v>
                </c:pt>
                <c:pt idx="11">
                  <c:v>221422.92</c:v>
                </c:pt>
                <c:pt idx="12">
                  <c:v>328392.09000000003</c:v>
                </c:pt>
                <c:pt idx="13">
                  <c:v>319821.03999999998</c:v>
                </c:pt>
                <c:pt idx="14">
                  <c:v>397159.01</c:v>
                </c:pt>
                <c:pt idx="15">
                  <c:v>753509.74</c:v>
                </c:pt>
                <c:pt idx="16">
                  <c:v>1018328.75</c:v>
                </c:pt>
                <c:pt idx="17">
                  <c:v>988838</c:v>
                </c:pt>
                <c:pt idx="18">
                  <c:v>816845</c:v>
                </c:pt>
                <c:pt idx="19">
                  <c:v>276823.96999999997</c:v>
                </c:pt>
                <c:pt idx="20">
                  <c:v>276040</c:v>
                </c:pt>
                <c:pt idx="21">
                  <c:v>205527</c:v>
                </c:pt>
                <c:pt idx="22">
                  <c:v>387486</c:v>
                </c:pt>
                <c:pt idx="23">
                  <c:v>378144</c:v>
                </c:pt>
                <c:pt idx="24">
                  <c:v>245311</c:v>
                </c:pt>
                <c:pt idx="25">
                  <c:v>547754</c:v>
                </c:pt>
                <c:pt idx="26">
                  <c:v>556577</c:v>
                </c:pt>
                <c:pt idx="27">
                  <c:v>352723</c:v>
                </c:pt>
                <c:pt idx="28">
                  <c:v>880583</c:v>
                </c:pt>
                <c:pt idx="29">
                  <c:v>958576</c:v>
                </c:pt>
                <c:pt idx="30">
                  <c:v>970455</c:v>
                </c:pt>
                <c:pt idx="31">
                  <c:v>1058181</c:v>
                </c:pt>
                <c:pt idx="32">
                  <c:v>853742</c:v>
                </c:pt>
                <c:pt idx="33">
                  <c:v>1344090</c:v>
                </c:pt>
                <c:pt idx="34">
                  <c:v>850000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F8-4029-B89F-EC38CAE78B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6119296"/>
        <c:axId val="146137856"/>
      </c:lineChart>
      <c:catAx>
        <c:axId val="146119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 rot="-2700000" vert="horz"/>
          <a:lstStyle/>
          <a:p>
            <a:pPr>
              <a:defRPr>
                <a:solidFill>
                  <a:srgbClr val="FF0000"/>
                </a:solidFill>
              </a:defRPr>
            </a:pPr>
            <a:endParaRPr lang="en-US"/>
          </a:p>
        </c:txPr>
        <c:crossAx val="1461378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46137856"/>
        <c:scaling>
          <c:orientation val="minMax"/>
        </c:scaling>
        <c:delete val="0"/>
        <c:axPos val="l"/>
        <c:majorGridlines>
          <c:spPr>
            <a:ln w="1549">
              <a:solidFill>
                <a:srgbClr val="000000"/>
              </a:solidFill>
              <a:prstDash val="solid"/>
            </a:ln>
          </c:spPr>
        </c:majorGridlines>
        <c:numFmt formatCode="#,##0.00" sourceLinked="1"/>
        <c:majorTickMark val="out"/>
        <c:minorTickMark val="none"/>
        <c:tickLblPos val="nextTo"/>
        <c:spPr>
          <a:ln w="154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46119296"/>
        <c:crosses val="autoZero"/>
        <c:crossBetween val="between"/>
      </c:valAx>
      <c:spPr>
        <a:solidFill>
          <a:srgbClr val="CCCCFF"/>
        </a:solidFill>
        <a:ln w="6194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683" b="0" i="0" u="none" strike="noStrike" baseline="0">
          <a:solidFill>
            <a:srgbClr val="000000"/>
          </a:solidFill>
          <a:latin typeface="Arial" pitchFamily="34" charset="0"/>
          <a:ea typeface="Arial Narrow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933395004625347"/>
          <c:y val="4.0055248618784532E-2"/>
          <c:w val="0.87234042553191493"/>
          <c:h val="0.72099447513812154"/>
        </c:manualLayout>
      </c:layout>
      <c:lineChart>
        <c:grouping val="standard"/>
        <c:varyColors val="0"/>
        <c:ser>
          <c:idx val="0"/>
          <c:order val="0"/>
          <c:spPr>
            <a:ln w="18242">
              <a:solidFill>
                <a:srgbClr val="0000FF"/>
              </a:solidFill>
              <a:prstDash val="solid"/>
            </a:ln>
          </c:spPr>
          <c:marker>
            <c:symbol val="diamond"/>
            <c:size val="2"/>
            <c:spPr>
              <a:solidFill>
                <a:srgbClr val="000080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cat>
            <c:strRef>
              <c:f>Sheet1!$A$2:$A$36</c:f>
              <c:strCache>
                <c:ptCount val="35"/>
                <c:pt idx="0">
                  <c:v>1991-92</c:v>
                </c:pt>
                <c:pt idx="1">
                  <c:v>1992-93</c:v>
                </c:pt>
                <c:pt idx="2">
                  <c:v>1993-94</c:v>
                </c:pt>
                <c:pt idx="3">
                  <c:v>1994-95</c:v>
                </c:pt>
                <c:pt idx="4">
                  <c:v>1995-96</c:v>
                </c:pt>
                <c:pt idx="5">
                  <c:v>1996-97</c:v>
                </c:pt>
                <c:pt idx="6">
                  <c:v>1997-98</c:v>
                </c:pt>
                <c:pt idx="7">
                  <c:v>1998-99</c:v>
                </c:pt>
                <c:pt idx="8">
                  <c:v>1999-00</c:v>
                </c:pt>
                <c:pt idx="9">
                  <c:v>2000-01</c:v>
                </c:pt>
                <c:pt idx="10">
                  <c:v>2001-02</c:v>
                </c:pt>
                <c:pt idx="11">
                  <c:v>2002-03</c:v>
                </c:pt>
                <c:pt idx="12">
                  <c:v>2003-04</c:v>
                </c:pt>
                <c:pt idx="13">
                  <c:v>2004-05</c:v>
                </c:pt>
                <c:pt idx="14">
                  <c:v>2005-06</c:v>
                </c:pt>
                <c:pt idx="15">
                  <c:v>2006-07</c:v>
                </c:pt>
                <c:pt idx="16">
                  <c:v>2007-08</c:v>
                </c:pt>
                <c:pt idx="17">
                  <c:v>2008-09 </c:v>
                </c:pt>
                <c:pt idx="18">
                  <c:v>2009-10 </c:v>
                </c:pt>
                <c:pt idx="19">
                  <c:v>2010-11 </c:v>
                </c:pt>
                <c:pt idx="20">
                  <c:v>2011-12 </c:v>
                </c:pt>
                <c:pt idx="21">
                  <c:v>2012-13 </c:v>
                </c:pt>
                <c:pt idx="22">
                  <c:v>2013-14</c:v>
                </c:pt>
                <c:pt idx="23">
                  <c:v>2014-15 </c:v>
                </c:pt>
                <c:pt idx="24">
                  <c:v>2015-16 </c:v>
                </c:pt>
                <c:pt idx="25">
                  <c:v>2016-17</c:v>
                </c:pt>
                <c:pt idx="26">
                  <c:v>2017-18</c:v>
                </c:pt>
                <c:pt idx="27">
                  <c:v>2018-19</c:v>
                </c:pt>
                <c:pt idx="28">
                  <c:v>2019-20 </c:v>
                </c:pt>
                <c:pt idx="29">
                  <c:v>2020-21</c:v>
                </c:pt>
                <c:pt idx="30">
                  <c:v>2021-22 </c:v>
                </c:pt>
                <c:pt idx="31">
                  <c:v>2022-23</c:v>
                </c:pt>
                <c:pt idx="32">
                  <c:v>2023-24</c:v>
                </c:pt>
                <c:pt idx="33">
                  <c:v>2024-25 (Budgeted)</c:v>
                </c:pt>
                <c:pt idx="34">
                  <c:v>2025-26 (Budgeted)</c:v>
                </c:pt>
              </c:strCache>
            </c:strRef>
          </c:cat>
          <c:val>
            <c:numRef>
              <c:f>Sheet1!$B$2:$B$36</c:f>
              <c:numCache>
                <c:formatCode>#,##0.00</c:formatCode>
                <c:ptCount val="35"/>
                <c:pt idx="0">
                  <c:v>189241.25</c:v>
                </c:pt>
                <c:pt idx="1">
                  <c:v>197649.7</c:v>
                </c:pt>
                <c:pt idx="2">
                  <c:v>207497.76</c:v>
                </c:pt>
                <c:pt idx="3">
                  <c:v>218476.37</c:v>
                </c:pt>
                <c:pt idx="4">
                  <c:v>217828.37</c:v>
                </c:pt>
                <c:pt idx="5">
                  <c:v>235025.66</c:v>
                </c:pt>
                <c:pt idx="6">
                  <c:v>258557.38</c:v>
                </c:pt>
                <c:pt idx="7">
                  <c:v>285897.78999999998</c:v>
                </c:pt>
                <c:pt idx="8">
                  <c:v>320052.67</c:v>
                </c:pt>
                <c:pt idx="9">
                  <c:v>325232.21000000002</c:v>
                </c:pt>
                <c:pt idx="10">
                  <c:v>362078.48</c:v>
                </c:pt>
                <c:pt idx="11">
                  <c:v>374666.94</c:v>
                </c:pt>
                <c:pt idx="12">
                  <c:v>401415.66</c:v>
                </c:pt>
                <c:pt idx="13">
                  <c:v>404934.89</c:v>
                </c:pt>
                <c:pt idx="14">
                  <c:v>372342.88</c:v>
                </c:pt>
                <c:pt idx="15">
                  <c:v>445911.69</c:v>
                </c:pt>
                <c:pt idx="16">
                  <c:v>470618.48</c:v>
                </c:pt>
                <c:pt idx="17">
                  <c:v>497348</c:v>
                </c:pt>
                <c:pt idx="18">
                  <c:v>494600</c:v>
                </c:pt>
                <c:pt idx="19">
                  <c:v>543305.43999999994</c:v>
                </c:pt>
                <c:pt idx="20">
                  <c:v>679876.14</c:v>
                </c:pt>
                <c:pt idx="21">
                  <c:v>766902</c:v>
                </c:pt>
                <c:pt idx="22">
                  <c:v>800000</c:v>
                </c:pt>
                <c:pt idx="23">
                  <c:v>813671</c:v>
                </c:pt>
                <c:pt idx="24">
                  <c:v>788566</c:v>
                </c:pt>
                <c:pt idx="25">
                  <c:v>782359</c:v>
                </c:pt>
                <c:pt idx="26">
                  <c:v>767913</c:v>
                </c:pt>
                <c:pt idx="27">
                  <c:v>768665</c:v>
                </c:pt>
                <c:pt idx="28">
                  <c:v>803131</c:v>
                </c:pt>
                <c:pt idx="29">
                  <c:v>747794</c:v>
                </c:pt>
                <c:pt idx="30">
                  <c:v>722718</c:v>
                </c:pt>
                <c:pt idx="31">
                  <c:v>731572</c:v>
                </c:pt>
                <c:pt idx="32">
                  <c:v>742357</c:v>
                </c:pt>
                <c:pt idx="33">
                  <c:v>725000</c:v>
                </c:pt>
                <c:pt idx="34">
                  <c:v>725000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74B-4F5E-AB06-8B518E87D7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242560"/>
        <c:axId val="168244736"/>
      </c:lineChart>
      <c:catAx>
        <c:axId val="168242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520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670" b="1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8244736"/>
        <c:crosses val="autoZero"/>
        <c:auto val="1"/>
        <c:lblAlgn val="ctr"/>
        <c:lblOffset val="100"/>
        <c:noMultiLvlLbl val="0"/>
      </c:catAx>
      <c:valAx>
        <c:axId val="168244736"/>
        <c:scaling>
          <c:orientation val="minMax"/>
          <c:max val="1000000"/>
          <c:min val="100000"/>
        </c:scaling>
        <c:delete val="0"/>
        <c:axPos val="l"/>
        <c:majorGridlines>
          <c:spPr>
            <a:ln w="1520">
              <a:solidFill>
                <a:srgbClr val="000000"/>
              </a:solidFill>
              <a:prstDash val="solid"/>
            </a:ln>
          </c:spPr>
        </c:majorGridlines>
        <c:numFmt formatCode="#,##0.00" sourceLinked="1"/>
        <c:majorTickMark val="out"/>
        <c:minorTickMark val="none"/>
        <c:tickLblPos val="nextTo"/>
        <c:spPr>
          <a:ln w="1520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720" b="1" i="0" u="none" strike="noStrike" baseline="0">
                <a:solidFill>
                  <a:srgbClr val="0000FF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68242560"/>
        <c:crosses val="autoZero"/>
        <c:crossBetween val="between"/>
        <c:majorUnit val="200000"/>
      </c:valAx>
      <c:spPr>
        <a:solidFill>
          <a:srgbClr val="FFFF00"/>
        </a:solidFill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565" b="0" i="0" u="none" strike="noStrike" baseline="0">
          <a:solidFill>
            <a:srgbClr val="000000"/>
          </a:solidFill>
          <a:latin typeface="Arial Narrow"/>
          <a:ea typeface="Arial Narrow"/>
          <a:cs typeface="Arial Narrow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44177116749296"/>
          <c:y val="6.9780330435598975E-2"/>
          <c:w val="0.85660761154855647"/>
          <c:h val="0.67756802306477426"/>
        </c:manualLayout>
      </c:layout>
      <c:lineChart>
        <c:grouping val="standard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1990-91</c:v>
                </c:pt>
              </c:strCache>
            </c:strRef>
          </c:tx>
          <c:spPr>
            <a:ln w="2857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cat>
            <c:strRef>
              <c:f>Sheet1!$A$1:$A$36</c:f>
              <c:strCache>
                <c:ptCount val="36"/>
                <c:pt idx="0">
                  <c:v>1990-91</c:v>
                </c:pt>
                <c:pt idx="1">
                  <c:v>1991-92</c:v>
                </c:pt>
                <c:pt idx="2">
                  <c:v>1992-93</c:v>
                </c:pt>
                <c:pt idx="3">
                  <c:v>1993-94</c:v>
                </c:pt>
                <c:pt idx="4">
                  <c:v>1994-95</c:v>
                </c:pt>
                <c:pt idx="5">
                  <c:v>1995-96</c:v>
                </c:pt>
                <c:pt idx="6">
                  <c:v>1996-97</c:v>
                </c:pt>
                <c:pt idx="7">
                  <c:v>1997-98</c:v>
                </c:pt>
                <c:pt idx="8">
                  <c:v>1998-99</c:v>
                </c:pt>
                <c:pt idx="9">
                  <c:v>1999-00</c:v>
                </c:pt>
                <c:pt idx="10">
                  <c:v>2000-01</c:v>
                </c:pt>
                <c:pt idx="11">
                  <c:v>2001-02</c:v>
                </c:pt>
                <c:pt idx="12">
                  <c:v>2002-03</c:v>
                </c:pt>
                <c:pt idx="13">
                  <c:v>2003-04</c:v>
                </c:pt>
                <c:pt idx="14">
                  <c:v>2004-05</c:v>
                </c:pt>
                <c:pt idx="15">
                  <c:v>2005-06</c:v>
                </c:pt>
                <c:pt idx="16">
                  <c:v>2006-07</c:v>
                </c:pt>
                <c:pt idx="17">
                  <c:v>2007-08</c:v>
                </c:pt>
                <c:pt idx="18">
                  <c:v>2008-09 </c:v>
                </c:pt>
                <c:pt idx="19">
                  <c:v>2009-10 </c:v>
                </c:pt>
                <c:pt idx="20">
                  <c:v>2010-11</c:v>
                </c:pt>
                <c:pt idx="21">
                  <c:v>2011-12</c:v>
                </c:pt>
                <c:pt idx="22">
                  <c:v>2012-13</c:v>
                </c:pt>
                <c:pt idx="23">
                  <c:v>2013-14</c:v>
                </c:pt>
                <c:pt idx="24">
                  <c:v>2014-15 </c:v>
                </c:pt>
                <c:pt idx="25">
                  <c:v>2015-16</c:v>
                </c:pt>
                <c:pt idx="26">
                  <c:v>2016-17 </c:v>
                </c:pt>
                <c:pt idx="27">
                  <c:v>2017-18</c:v>
                </c:pt>
                <c:pt idx="28">
                  <c:v>2018-19</c:v>
                </c:pt>
                <c:pt idx="29">
                  <c:v>2019-20 </c:v>
                </c:pt>
                <c:pt idx="30">
                  <c:v>2020-21 </c:v>
                </c:pt>
                <c:pt idx="31">
                  <c:v>2021-22 </c:v>
                </c:pt>
                <c:pt idx="32">
                  <c:v>2022-23</c:v>
                </c:pt>
                <c:pt idx="33">
                  <c:v>2023-24</c:v>
                </c:pt>
                <c:pt idx="34">
                  <c:v>2024-25 (Budgeted)</c:v>
                </c:pt>
                <c:pt idx="35">
                  <c:v>2025-26 (Budgeted)</c:v>
                </c:pt>
              </c:strCache>
            </c:strRef>
          </c:cat>
          <c:val>
            <c:numRef>
              <c:f>Sheet1!$A$2:$A$37</c:f>
              <c:numCache>
                <c:formatCode>General</c:formatCode>
                <c:ptCount val="3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334-4296-9EE2-102698AECBC3}"/>
            </c:ext>
          </c:extLst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85,287.79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Sheet1!$A$1:$A$36</c:f>
              <c:strCache>
                <c:ptCount val="36"/>
                <c:pt idx="0">
                  <c:v>1990-91</c:v>
                </c:pt>
                <c:pt idx="1">
                  <c:v>1991-92</c:v>
                </c:pt>
                <c:pt idx="2">
                  <c:v>1992-93</c:v>
                </c:pt>
                <c:pt idx="3">
                  <c:v>1993-94</c:v>
                </c:pt>
                <c:pt idx="4">
                  <c:v>1994-95</c:v>
                </c:pt>
                <c:pt idx="5">
                  <c:v>1995-96</c:v>
                </c:pt>
                <c:pt idx="6">
                  <c:v>1996-97</c:v>
                </c:pt>
                <c:pt idx="7">
                  <c:v>1997-98</c:v>
                </c:pt>
                <c:pt idx="8">
                  <c:v>1998-99</c:v>
                </c:pt>
                <c:pt idx="9">
                  <c:v>1999-00</c:v>
                </c:pt>
                <c:pt idx="10">
                  <c:v>2000-01</c:v>
                </c:pt>
                <c:pt idx="11">
                  <c:v>2001-02</c:v>
                </c:pt>
                <c:pt idx="12">
                  <c:v>2002-03</c:v>
                </c:pt>
                <c:pt idx="13">
                  <c:v>2003-04</c:v>
                </c:pt>
                <c:pt idx="14">
                  <c:v>2004-05</c:v>
                </c:pt>
                <c:pt idx="15">
                  <c:v>2005-06</c:v>
                </c:pt>
                <c:pt idx="16">
                  <c:v>2006-07</c:v>
                </c:pt>
                <c:pt idx="17">
                  <c:v>2007-08</c:v>
                </c:pt>
                <c:pt idx="18">
                  <c:v>2008-09 </c:v>
                </c:pt>
                <c:pt idx="19">
                  <c:v>2009-10 </c:v>
                </c:pt>
                <c:pt idx="20">
                  <c:v>2010-11</c:v>
                </c:pt>
                <c:pt idx="21">
                  <c:v>2011-12</c:v>
                </c:pt>
                <c:pt idx="22">
                  <c:v>2012-13</c:v>
                </c:pt>
                <c:pt idx="23">
                  <c:v>2013-14</c:v>
                </c:pt>
                <c:pt idx="24">
                  <c:v>2014-15 </c:v>
                </c:pt>
                <c:pt idx="25">
                  <c:v>2015-16</c:v>
                </c:pt>
                <c:pt idx="26">
                  <c:v>2016-17 </c:v>
                </c:pt>
                <c:pt idx="27">
                  <c:v>2017-18</c:v>
                </c:pt>
                <c:pt idx="28">
                  <c:v>2018-19</c:v>
                </c:pt>
                <c:pt idx="29">
                  <c:v>2019-20 </c:v>
                </c:pt>
                <c:pt idx="30">
                  <c:v>2020-21 </c:v>
                </c:pt>
                <c:pt idx="31">
                  <c:v>2021-22 </c:v>
                </c:pt>
                <c:pt idx="32">
                  <c:v>2022-23</c:v>
                </c:pt>
                <c:pt idx="33">
                  <c:v>2023-24</c:v>
                </c:pt>
                <c:pt idx="34">
                  <c:v>2024-25 (Budgeted)</c:v>
                </c:pt>
                <c:pt idx="35">
                  <c:v>2025-26 (Budgeted)</c:v>
                </c:pt>
              </c:strCache>
            </c:strRef>
          </c:cat>
          <c:val>
            <c:numRef>
              <c:f>Sheet1!$B$2:$B$37</c:f>
              <c:numCache>
                <c:formatCode>#,##0.00</c:formatCode>
                <c:ptCount val="36"/>
                <c:pt idx="0">
                  <c:v>89928.68</c:v>
                </c:pt>
                <c:pt idx="1">
                  <c:v>83724.77</c:v>
                </c:pt>
                <c:pt idx="2">
                  <c:v>88401.2</c:v>
                </c:pt>
                <c:pt idx="3">
                  <c:v>93885.39</c:v>
                </c:pt>
                <c:pt idx="4">
                  <c:v>105479.31</c:v>
                </c:pt>
                <c:pt idx="5">
                  <c:v>121220.23</c:v>
                </c:pt>
                <c:pt idx="6">
                  <c:v>133892.44</c:v>
                </c:pt>
                <c:pt idx="7">
                  <c:v>139305.5</c:v>
                </c:pt>
                <c:pt idx="8">
                  <c:v>172496.51</c:v>
                </c:pt>
                <c:pt idx="9">
                  <c:v>160205.39000000001</c:v>
                </c:pt>
                <c:pt idx="10">
                  <c:v>146678.39999999999</c:v>
                </c:pt>
                <c:pt idx="11">
                  <c:v>136196.18</c:v>
                </c:pt>
                <c:pt idx="12">
                  <c:v>141877.20000000001</c:v>
                </c:pt>
                <c:pt idx="13">
                  <c:v>127436.76</c:v>
                </c:pt>
                <c:pt idx="14">
                  <c:v>148750.79999999999</c:v>
                </c:pt>
                <c:pt idx="15">
                  <c:v>172711.92</c:v>
                </c:pt>
                <c:pt idx="16">
                  <c:v>183752.76</c:v>
                </c:pt>
                <c:pt idx="17">
                  <c:v>175955</c:v>
                </c:pt>
                <c:pt idx="18">
                  <c:v>174555.36</c:v>
                </c:pt>
                <c:pt idx="19">
                  <c:v>179761</c:v>
                </c:pt>
                <c:pt idx="20">
                  <c:v>187456</c:v>
                </c:pt>
                <c:pt idx="21">
                  <c:v>177704</c:v>
                </c:pt>
                <c:pt idx="22">
                  <c:v>145681</c:v>
                </c:pt>
                <c:pt idx="23">
                  <c:v>173025</c:v>
                </c:pt>
                <c:pt idx="24">
                  <c:v>177443</c:v>
                </c:pt>
                <c:pt idx="25">
                  <c:v>154271</c:v>
                </c:pt>
                <c:pt idx="26" formatCode="General">
                  <c:v>161000</c:v>
                </c:pt>
                <c:pt idx="27" formatCode="General">
                  <c:v>139187</c:v>
                </c:pt>
                <c:pt idx="28" formatCode="General">
                  <c:v>130455</c:v>
                </c:pt>
                <c:pt idx="29" formatCode="General">
                  <c:v>140106</c:v>
                </c:pt>
                <c:pt idx="30" formatCode="General">
                  <c:v>148052</c:v>
                </c:pt>
                <c:pt idx="31" formatCode="General">
                  <c:v>132470</c:v>
                </c:pt>
                <c:pt idx="32" formatCode="General">
                  <c:v>159123</c:v>
                </c:pt>
                <c:pt idx="33" formatCode="General">
                  <c:v>150000</c:v>
                </c:pt>
                <c:pt idx="34" formatCode="General">
                  <c:v>185000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1C7-4364-BE1E-2D1DD1C02B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7965304"/>
        <c:axId val="387962024"/>
      </c:lineChart>
      <c:catAx>
        <c:axId val="387965304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3180000" spcFirstLastPara="1" vertOverflow="ellipsis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Rounded MT Bold" panose="020F0704030504030204" pitchFamily="34" charset="0"/>
                <a:ea typeface="+mn-ea"/>
                <a:cs typeface="+mn-cs"/>
              </a:defRPr>
            </a:pPr>
            <a:endParaRPr lang="en-US"/>
          </a:p>
        </c:txPr>
        <c:crossAx val="387962024"/>
        <c:crosses val="autoZero"/>
        <c:auto val="1"/>
        <c:lblAlgn val="ctr"/>
        <c:lblOffset val="100"/>
        <c:noMultiLvlLbl val="0"/>
      </c:catAx>
      <c:valAx>
        <c:axId val="387962024"/>
        <c:scaling>
          <c:orientation val="minMax"/>
          <c:min val="60000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General" sourceLinked="1"/>
        <c:majorTickMark val="cross"/>
        <c:minorTickMark val="none"/>
        <c:tickLblPos val="nextTo"/>
        <c:spPr>
          <a:solidFill>
            <a:schemeClr val="bg1"/>
          </a:solidFill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387965304"/>
        <c:crosses val="autoZero"/>
        <c:crossBetween val="between"/>
        <c:majorUnit val="20000"/>
        <c:minorUnit val="5000"/>
      </c:valAx>
      <c:spPr>
        <a:solidFill>
          <a:schemeClr val="accent1">
            <a:lumMod val="40000"/>
            <a:lumOff val="60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>
    <cx:plotArea>
      <cx:plotAreaRegion/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752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4"/>
            <a:ext cx="3038649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1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752" y="8831264"/>
            <a:ext cx="3038649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432D3009-7151-4533-9FB6-96DC313D7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720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752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98688" y="696913"/>
            <a:ext cx="2614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6426"/>
            <a:ext cx="514096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4"/>
            <a:ext cx="3038649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752" y="8831264"/>
            <a:ext cx="3038649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1CF75FB-3E9A-43ED-A24A-EE20D3FF7C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4714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7CD03-1FE2-4799-A88D-B7F9253ABB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8998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CF253A-08AE-4732-92A8-FC35B4A5AA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44865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86327" y="812800"/>
            <a:ext cx="1457325" cy="7315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2" y="812800"/>
            <a:ext cx="4219575" cy="7315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2A9FA-7F43-4872-9EB3-5D232D6952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74291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14350" y="2641600"/>
            <a:ext cx="5829300" cy="54864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430EE-4120-4100-891E-0FA9E7F8A5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01277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505200" y="2641600"/>
            <a:ext cx="283845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505200" y="5461000"/>
            <a:ext cx="283845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89F6E-8C95-40A7-AE1E-CC838A0951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2707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514350" y="2641600"/>
            <a:ext cx="5829300" cy="54864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2543A0-C401-4EF6-998C-5C567AEA4C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525198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E2DAD-EEEC-488D-9A37-EF48CFAF3C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38422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3584E-A62F-49D2-BCB0-70A20A3144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684875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14350" y="2641600"/>
            <a:ext cx="5829300" cy="54864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2CE521-98A4-43EE-B3A5-8316DFC09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02286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812800"/>
            <a:ext cx="58293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14350" y="2641600"/>
            <a:ext cx="58293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5461000"/>
            <a:ext cx="58293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8708F-7234-4317-9547-99B797F42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9647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E06B5-83FE-48A2-8392-E59B6FDEE7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22509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E158F-40AB-4840-B260-5652FD5F3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38786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0E1DB-2110-46DE-BB5B-D1BFED8ED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55734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5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5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9631A-949A-4729-9B85-4810E5F62E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9563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2D318-55A6-4818-9FB7-2DD3DD521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428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9DB01-FDFC-4A33-B6AE-92F9C9D78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2241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0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7BA95-9463-49A4-8494-64FF9B5DC7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69881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E1375-6F7E-4E5E-B123-15BFC309E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5436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43380EDE-D80E-4223-9CB0-8FA5248EFD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64" r:id="rId3"/>
    <p:sldLayoutId id="2147483663" r:id="rId4"/>
    <p:sldLayoutId id="2147483662" r:id="rId5"/>
    <p:sldLayoutId id="2147483661" r:id="rId6"/>
    <p:sldLayoutId id="2147483660" r:id="rId7"/>
    <p:sldLayoutId id="2147483659" r:id="rId8"/>
    <p:sldLayoutId id="2147483658" r:id="rId9"/>
    <p:sldLayoutId id="2147483657" r:id="rId10"/>
    <p:sldLayoutId id="2147483656" r:id="rId11"/>
    <p:sldLayoutId id="2147483655" r:id="rId12"/>
    <p:sldLayoutId id="2147483654" r:id="rId13"/>
    <p:sldLayoutId id="2147483653" r:id="rId14"/>
    <p:sldLayoutId id="2147483652" r:id="rId15"/>
    <p:sldLayoutId id="2147483651" r:id="rId16"/>
    <p:sldLayoutId id="2147483650" r:id="rId17"/>
    <p:sldLayoutId id="2147483649" r:id="rId18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image" Target="../media/image13.jpeg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package" Target="../embeddings/Microsoft_Excel_Worksheet11.xlsx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5" Type="http://schemas.openxmlformats.org/officeDocument/2006/relationships/image" Target="../media/image20.png"/><Relationship Id="rId4" Type="http://schemas.microsoft.com/office/2014/relationships/chartEx" Target="../charts/chartEx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2025-26 Budget</a:t>
            </a:r>
            <a:br>
              <a:rPr lang="en-US" altLang="en-US" dirty="0"/>
            </a:br>
            <a:r>
              <a:rPr lang="en-US" altLang="en-US" dirty="0"/>
              <a:t> Presentation</a:t>
            </a:r>
          </a:p>
        </p:txBody>
      </p:sp>
      <p:pic>
        <p:nvPicPr>
          <p:cNvPr id="2051" name="Picture 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600" y="6019800"/>
            <a:ext cx="2971800" cy="2971800"/>
          </a:xfrm>
        </p:spPr>
      </p:pic>
      <p:graphicFrame>
        <p:nvGraphicFramePr>
          <p:cNvPr id="2052" name="Object 10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64818473"/>
              </p:ext>
            </p:extLst>
          </p:nvPr>
        </p:nvGraphicFramePr>
        <p:xfrm>
          <a:off x="304800" y="2667001"/>
          <a:ext cx="6248400" cy="32003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0420326" imgH="3562450" progId="Excel.Sheet.8">
                  <p:embed/>
                </p:oleObj>
              </mc:Choice>
              <mc:Fallback>
                <p:oleObj name="Worksheet" r:id="rId3" imgW="10420326" imgH="3562450" progId="Excel.Sheet.8">
                  <p:embed/>
                  <p:pic>
                    <p:nvPicPr>
                      <p:cNvPr id="0" name="Object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667001"/>
                        <a:ext cx="6248400" cy="32003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2025-26 General Fund Revenue</a:t>
            </a:r>
            <a:br>
              <a:rPr lang="en-US" altLang="en-US" sz="3600" dirty="0"/>
            </a:br>
            <a:r>
              <a:rPr lang="en-US" altLang="en-US" sz="3600" dirty="0"/>
              <a:t>$42,968,000</a:t>
            </a:r>
            <a:br>
              <a:rPr lang="en-US" altLang="en-US" sz="3600" dirty="0"/>
            </a:br>
            <a:endParaRPr lang="en-US" altLang="en-US" sz="3600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209800"/>
            <a:ext cx="6248400" cy="32004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2600" dirty="0"/>
              <a:t>Where the Money Comes From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400" dirty="0"/>
              <a:t>   Local Taxes	  	     $ 14,050,000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   Local Sources		     $   1,005,000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   County Apportionment	     $      185,000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   State Sources		     $ 25,825,000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   Federal Sources		     $      503,000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   Operating Transfers In	     $   1,400,000</a:t>
            </a:r>
          </a:p>
          <a:p>
            <a:pPr marL="0" indent="0">
              <a:lnSpc>
                <a:spcPct val="90000"/>
              </a:lnSpc>
              <a:buNone/>
            </a:pPr>
            <a:endParaRPr lang="en-US" altLang="en-US" sz="24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dirty="0"/>
          </a:p>
        </p:txBody>
      </p:sp>
      <p:graphicFrame>
        <p:nvGraphicFramePr>
          <p:cNvPr id="2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865464215"/>
              </p:ext>
            </p:extLst>
          </p:nvPr>
        </p:nvGraphicFramePr>
        <p:xfrm>
          <a:off x="50802" y="5308600"/>
          <a:ext cx="6756400" cy="378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293" name="Object 1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-6756398" y="3149600"/>
          <a:ext cx="6707187" cy="265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6706181" imgH="2651990" progId="Excel.Chart.8">
                  <p:embed/>
                </p:oleObj>
              </mc:Choice>
              <mc:Fallback>
                <p:oleObj r:id="rId3" imgW="6706181" imgH="2651990" progId="Excel.Chart.8">
                  <p:embed/>
                  <p:pic>
                    <p:nvPicPr>
                      <p:cNvPr id="0" name="Object 1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6756398" y="3149600"/>
                        <a:ext cx="6707187" cy="265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721694"/>
              </p:ext>
            </p:extLst>
          </p:nvPr>
        </p:nvGraphicFramePr>
        <p:xfrm>
          <a:off x="90490" y="3327400"/>
          <a:ext cx="5803900" cy="256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3075495"/>
              </p:ext>
            </p:extLst>
          </p:nvPr>
        </p:nvGraphicFramePr>
        <p:xfrm>
          <a:off x="838200" y="889000"/>
          <a:ext cx="5803900" cy="241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317" name="Text Box 10"/>
          <p:cNvSpPr txBox="1">
            <a:spLocks noChangeArrowheads="1"/>
          </p:cNvSpPr>
          <p:nvPr/>
        </p:nvSpPr>
        <p:spPr bwMode="auto">
          <a:xfrm>
            <a:off x="90490" y="1228729"/>
            <a:ext cx="9001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GROSS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RECEIPTS</a:t>
            </a:r>
          </a:p>
        </p:txBody>
      </p:sp>
      <p:sp>
        <p:nvSpPr>
          <p:cNvPr id="13318" name="Text Box 11"/>
          <p:cNvSpPr txBox="1">
            <a:spLocks noChangeArrowheads="1"/>
          </p:cNvSpPr>
          <p:nvPr/>
        </p:nvSpPr>
        <p:spPr bwMode="auto">
          <a:xfrm>
            <a:off x="533400" y="228601"/>
            <a:ext cx="586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>
                <a:latin typeface="Century Schoolbook" pitchFamily="18" charset="0"/>
              </a:rPr>
              <a:t>“Other Revenues” History</a:t>
            </a:r>
          </a:p>
        </p:txBody>
      </p:sp>
      <p:sp>
        <p:nvSpPr>
          <p:cNvPr id="13319" name="Text Box 12"/>
          <p:cNvSpPr txBox="1">
            <a:spLocks noChangeArrowheads="1"/>
          </p:cNvSpPr>
          <p:nvPr/>
        </p:nvSpPr>
        <p:spPr bwMode="auto">
          <a:xfrm>
            <a:off x="5791200" y="3897315"/>
            <a:ext cx="97631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>
                <a:solidFill>
                  <a:srgbClr val="FF0000"/>
                </a:solidFill>
                <a:latin typeface="Arial Narrow" panose="020B0606020202030204" pitchFamily="34" charset="0"/>
              </a:rPr>
              <a:t>BANK FRANCHISE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>
                <a:solidFill>
                  <a:srgbClr val="FF0000"/>
                </a:solidFill>
                <a:latin typeface="Arial Narrow" panose="020B0606020202030204" pitchFamily="34" charset="0"/>
              </a:rPr>
              <a:t> TAX</a:t>
            </a:r>
          </a:p>
        </p:txBody>
      </p:sp>
      <p:sp>
        <p:nvSpPr>
          <p:cNvPr id="13320" name="Text Box 13"/>
          <p:cNvSpPr txBox="1">
            <a:spLocks noChangeArrowheads="1"/>
          </p:cNvSpPr>
          <p:nvPr/>
        </p:nvSpPr>
        <p:spPr bwMode="auto">
          <a:xfrm>
            <a:off x="1" y="6858004"/>
            <a:ext cx="121919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Arial Narrow" panose="020B0606020202030204" pitchFamily="34" charset="0"/>
              </a:rPr>
              <a:t>COUNTY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100" b="1" dirty="0">
                <a:latin typeface="Arial Narrow" panose="020B0606020202030204" pitchFamily="34" charset="0"/>
              </a:rPr>
              <a:t>APPORTIONMENT</a:t>
            </a: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242385693"/>
              </p:ext>
            </p:extLst>
          </p:nvPr>
        </p:nvGraphicFramePr>
        <p:xfrm>
          <a:off x="963610" y="5791200"/>
          <a:ext cx="58039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99" y="0"/>
            <a:ext cx="6095999" cy="914400"/>
          </a:xfrm>
        </p:spPr>
        <p:txBody>
          <a:bodyPr/>
          <a:lstStyle/>
          <a:p>
            <a:r>
              <a:rPr lang="en-US" altLang="en-US" sz="3000" dirty="0"/>
              <a:t>2025-26 Capital Outlay - $8,910,000</a:t>
            </a:r>
            <a:br>
              <a:rPr lang="en-US" altLang="en-US" sz="3000" dirty="0"/>
            </a:br>
            <a:endParaRPr lang="en-US" altLang="en-US" sz="3000" dirty="0"/>
          </a:p>
        </p:txBody>
      </p:sp>
      <p:graphicFrame>
        <p:nvGraphicFramePr>
          <p:cNvPr id="14339" name="Rectangle 4"/>
          <p:cNvGraphicFramePr>
            <a:graphicFrameLocks/>
          </p:cNvGraphicFramePr>
          <p:nvPr/>
        </p:nvGraphicFramePr>
        <p:xfrm>
          <a:off x="7543800" y="3014663"/>
          <a:ext cx="4572000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0" imgH="0" progId="MS_ClipArt_Gallery.2">
                  <p:embed/>
                </p:oleObj>
              </mc:Choice>
              <mc:Fallback>
                <p:oleObj name="Clip" r:id="rId2" imgW="0" imgH="0" progId="MS_ClipArt_Gallery.2">
                  <p:embed/>
                  <p:pic>
                    <p:nvPicPr>
                      <p:cNvPr id="0" name="Rectangle 4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3014663"/>
                        <a:ext cx="4572000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0620373"/>
              </p:ext>
            </p:extLst>
          </p:nvPr>
        </p:nvGraphicFramePr>
        <p:xfrm>
          <a:off x="609600" y="2019300"/>
          <a:ext cx="1828800" cy="1474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260043" imgH="1137514" progId="MS_ClipArt_Gallery.2">
                  <p:embed/>
                </p:oleObj>
              </mc:Choice>
              <mc:Fallback>
                <p:oleObj name="Clip" r:id="rId3" imgW="1260043" imgH="1137514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019300"/>
                        <a:ext cx="1828800" cy="14742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8"/>
          <p:cNvGraphicFramePr>
            <a:graphicFrameLocks noChangeAspect="1"/>
          </p:cNvGraphicFramePr>
          <p:nvPr/>
        </p:nvGraphicFramePr>
        <p:xfrm>
          <a:off x="152400" y="4648200"/>
          <a:ext cx="1981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5" imgW="1399032" imgH="555955" progId="MS_ClipArt_Gallery.2">
                  <p:embed/>
                </p:oleObj>
              </mc:Choice>
              <mc:Fallback>
                <p:oleObj name="Clip" r:id="rId5" imgW="1399032" imgH="555955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648200"/>
                        <a:ext cx="19812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16"/>
          <p:cNvGraphicFramePr>
            <a:graphicFrameLocks noChangeAspect="1"/>
          </p:cNvGraphicFramePr>
          <p:nvPr/>
        </p:nvGraphicFramePr>
        <p:xfrm>
          <a:off x="5029200" y="3429000"/>
          <a:ext cx="1828800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7" imgW="712318" imgH="720547" progId="MS_ClipArt_Gallery.2">
                  <p:embed/>
                </p:oleObj>
              </mc:Choice>
              <mc:Fallback>
                <p:oleObj name="Clip" r:id="rId7" imgW="712318" imgH="720547" progId="MS_ClipArt_Gallery.2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429000"/>
                        <a:ext cx="1828800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742862"/>
              </p:ext>
            </p:extLst>
          </p:nvPr>
        </p:nvGraphicFramePr>
        <p:xfrm>
          <a:off x="1905000" y="6934200"/>
          <a:ext cx="1066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9" imgW="2288188" imgH="2025680" progId="MS_ClipArt_Gallery.2">
                  <p:embed/>
                </p:oleObj>
              </mc:Choice>
              <mc:Fallback>
                <p:oleObj name="Clip" r:id="rId9" imgW="2288188" imgH="2025680" progId="MS_ClipArt_Gallery.2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6934200"/>
                        <a:ext cx="1066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18"/>
          <p:cNvGraphicFramePr>
            <a:graphicFrameLocks noChangeAspect="1"/>
          </p:cNvGraphicFramePr>
          <p:nvPr/>
        </p:nvGraphicFramePr>
        <p:xfrm>
          <a:off x="5618165" y="990600"/>
          <a:ext cx="1239837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11" imgW="1820863" imgH="2530475" progId="MS_ClipArt_Gallery.2">
                  <p:embed/>
                </p:oleObj>
              </mc:Choice>
              <mc:Fallback>
                <p:oleObj name="Clip" r:id="rId11" imgW="1820863" imgH="2530475" progId="MS_ClipArt_Gallery.2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8165" y="990600"/>
                        <a:ext cx="1239837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5" name="Text Box 22"/>
          <p:cNvSpPr txBox="1">
            <a:spLocks noChangeArrowheads="1"/>
          </p:cNvSpPr>
          <p:nvPr/>
        </p:nvSpPr>
        <p:spPr bwMode="auto">
          <a:xfrm>
            <a:off x="2133600" y="3733804"/>
            <a:ext cx="2743200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2400" dirty="0"/>
              <a:t>Facility Improvements (14.4%)  $1,284,500</a:t>
            </a:r>
            <a:r>
              <a:rPr lang="en-US" altLang="en-US" sz="2800" dirty="0"/>
              <a:t>  </a:t>
            </a:r>
          </a:p>
        </p:txBody>
      </p:sp>
      <p:sp>
        <p:nvSpPr>
          <p:cNvPr id="14346" name="Text Box 24"/>
          <p:cNvSpPr txBox="1">
            <a:spLocks noChangeArrowheads="1"/>
          </p:cNvSpPr>
          <p:nvPr/>
        </p:nvSpPr>
        <p:spPr bwMode="auto">
          <a:xfrm>
            <a:off x="3810000" y="6477000"/>
            <a:ext cx="304800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2400" dirty="0"/>
              <a:t>Band/Orchestra/Vocal                       (1.4%) $120,000</a:t>
            </a:r>
            <a:r>
              <a:rPr lang="en-US" altLang="en-US" sz="2800" dirty="0"/>
              <a:t>    </a:t>
            </a:r>
          </a:p>
        </p:txBody>
      </p:sp>
      <p:sp>
        <p:nvSpPr>
          <p:cNvPr id="14347" name="Text Box 25"/>
          <p:cNvSpPr txBox="1">
            <a:spLocks noChangeArrowheads="1"/>
          </p:cNvSpPr>
          <p:nvPr/>
        </p:nvSpPr>
        <p:spPr bwMode="auto">
          <a:xfrm>
            <a:off x="228600" y="6553200"/>
            <a:ext cx="1981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dirty="0"/>
              <a:t>Debt Payment     (26.4%)         $2,351,000 </a:t>
            </a:r>
          </a:p>
        </p:txBody>
      </p:sp>
      <p:sp>
        <p:nvSpPr>
          <p:cNvPr id="14348" name="Text Box 27"/>
          <p:cNvSpPr txBox="1">
            <a:spLocks noChangeArrowheads="1"/>
          </p:cNvSpPr>
          <p:nvPr/>
        </p:nvSpPr>
        <p:spPr bwMode="auto">
          <a:xfrm>
            <a:off x="3368676" y="5334004"/>
            <a:ext cx="318452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Maintenance Equipment 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         (1.0%) $90,000 </a:t>
            </a:r>
          </a:p>
        </p:txBody>
      </p:sp>
      <p:sp>
        <p:nvSpPr>
          <p:cNvPr id="14349" name="Text Box 31"/>
          <p:cNvSpPr txBox="1">
            <a:spLocks noChangeArrowheads="1"/>
          </p:cNvSpPr>
          <p:nvPr/>
        </p:nvSpPr>
        <p:spPr bwMode="auto">
          <a:xfrm>
            <a:off x="3368677" y="7696204"/>
            <a:ext cx="24987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Printing Services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 (1.1%) $100,000</a:t>
            </a:r>
          </a:p>
        </p:txBody>
      </p:sp>
      <p:sp>
        <p:nvSpPr>
          <p:cNvPr id="14350" name="Text Box 33"/>
          <p:cNvSpPr txBox="1">
            <a:spLocks noChangeArrowheads="1"/>
          </p:cNvSpPr>
          <p:nvPr/>
        </p:nvSpPr>
        <p:spPr bwMode="auto">
          <a:xfrm>
            <a:off x="3429000" y="762000"/>
            <a:ext cx="2667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Classroom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Furnishings/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Equipment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(1.1%) $100,500</a:t>
            </a:r>
          </a:p>
        </p:txBody>
      </p:sp>
      <p:pic>
        <p:nvPicPr>
          <p:cNvPr id="14351" name="Picture 35" descr="bd07075_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8001000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2" name="Text Box 38"/>
          <p:cNvSpPr txBox="1">
            <a:spLocks noChangeArrowheads="1"/>
          </p:cNvSpPr>
          <p:nvPr/>
        </p:nvSpPr>
        <p:spPr bwMode="auto">
          <a:xfrm>
            <a:off x="914400" y="5638803"/>
            <a:ext cx="245427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Transportation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(6.0%) $536,000</a:t>
            </a:r>
          </a:p>
        </p:txBody>
      </p:sp>
      <p:sp>
        <p:nvSpPr>
          <p:cNvPr id="14353" name="Text Box 40"/>
          <p:cNvSpPr txBox="1">
            <a:spLocks noChangeArrowheads="1"/>
          </p:cNvSpPr>
          <p:nvPr/>
        </p:nvSpPr>
        <p:spPr bwMode="auto">
          <a:xfrm>
            <a:off x="0" y="3581404"/>
            <a:ext cx="32194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Technology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(27.0%)  $2,402,000</a:t>
            </a:r>
          </a:p>
        </p:txBody>
      </p:sp>
      <p:sp>
        <p:nvSpPr>
          <p:cNvPr id="14354" name="Text Box 41"/>
          <p:cNvSpPr txBox="1">
            <a:spLocks noChangeArrowheads="1"/>
          </p:cNvSpPr>
          <p:nvPr/>
        </p:nvSpPr>
        <p:spPr bwMode="auto">
          <a:xfrm>
            <a:off x="228600" y="609600"/>
            <a:ext cx="3124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entury Schoolbook" pitchFamily="18" charset="0"/>
              </a:rPr>
              <a:t> </a:t>
            </a:r>
            <a:r>
              <a:rPr lang="en-US" altLang="en-US" sz="2400" dirty="0">
                <a:latin typeface="+mn-lt"/>
              </a:rPr>
              <a:t>Operating Transfer to General Fund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 (15.7%) $1,400,000</a:t>
            </a:r>
          </a:p>
        </p:txBody>
      </p:sp>
      <p:sp>
        <p:nvSpPr>
          <p:cNvPr id="14355" name="Text Box 44"/>
          <p:cNvSpPr txBox="1">
            <a:spLocks noChangeArrowheads="1"/>
          </p:cNvSpPr>
          <p:nvPr/>
        </p:nvSpPr>
        <p:spPr bwMode="auto">
          <a:xfrm>
            <a:off x="1524000" y="8157001"/>
            <a:ext cx="2743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 Library/Texts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/>
              <a:t> (5.4%) $485,000</a:t>
            </a:r>
          </a:p>
        </p:txBody>
      </p:sp>
      <p:pic>
        <p:nvPicPr>
          <p:cNvPr id="14356" name="Picture 45" descr="j0299125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943855"/>
            <a:ext cx="1143000" cy="1044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8" name="Text Box 50"/>
          <p:cNvSpPr txBox="1">
            <a:spLocks noChangeArrowheads="1"/>
          </p:cNvSpPr>
          <p:nvPr/>
        </p:nvSpPr>
        <p:spPr bwMode="auto">
          <a:xfrm>
            <a:off x="3962399" y="2590804"/>
            <a:ext cx="243681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Co-Curricular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+mn-lt"/>
              </a:rPr>
              <a:t>(0.5%)  $41,000</a:t>
            </a:r>
          </a:p>
        </p:txBody>
      </p:sp>
      <p:pic>
        <p:nvPicPr>
          <p:cNvPr id="14625" name="Picture 289" descr="C:\Documents and Settings\schobertj\Local Settings\Temporary Internet Files\Content.IE5\O8LPVBF4\trebleclef_tattoo_design_by_houseofgimp-d37or1u[1]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6923276"/>
            <a:ext cx="762000" cy="772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533400"/>
            <a:ext cx="5829300" cy="1600200"/>
          </a:xfrm>
        </p:spPr>
        <p:txBody>
          <a:bodyPr/>
          <a:lstStyle/>
          <a:p>
            <a:r>
              <a:rPr lang="en-US" altLang="en-US" dirty="0"/>
              <a:t>2025-26 Capital Outlay Debt Service</a:t>
            </a:r>
          </a:p>
        </p:txBody>
      </p:sp>
      <p:graphicFrame>
        <p:nvGraphicFramePr>
          <p:cNvPr id="1536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084239"/>
              </p:ext>
            </p:extLst>
          </p:nvPr>
        </p:nvGraphicFramePr>
        <p:xfrm>
          <a:off x="76200" y="2819400"/>
          <a:ext cx="6705600" cy="574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105763" imgH="4257590" progId="Excel.Sheet.8">
                  <p:embed/>
                </p:oleObj>
              </mc:Choice>
              <mc:Fallback>
                <p:oleObj name="Worksheet" r:id="rId2" imgW="8105763" imgH="4257590" progId="Excel.Shee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2819400"/>
                        <a:ext cx="6705600" cy="574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2025-26 Special Education Budget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57200" y="2971804"/>
            <a:ext cx="617220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entury Schoolbook" pitchFamily="18" charset="0"/>
              </a:rPr>
              <a:t>Instructional		$  7,986,100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entury Schoolbook" pitchFamily="18" charset="0"/>
              </a:rPr>
              <a:t>Director		                421,900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entury Schoolbook" pitchFamily="18" charset="0"/>
              </a:rPr>
              <a:t>Transportation		       602,000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entury Schoolbook" pitchFamily="18" charset="0"/>
              </a:rPr>
              <a:t>Educational Co-op	    1,775,000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entury Schoolbook" pitchFamily="18" charset="0"/>
              </a:rPr>
              <a:t>Out of District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entury Schoolbook" pitchFamily="18" charset="0"/>
              </a:rPr>
              <a:t> Placements	 	</a:t>
            </a:r>
            <a:r>
              <a:rPr lang="en-US" altLang="en-US" sz="2800" u="sng" dirty="0">
                <a:latin typeface="Century Schoolbook" pitchFamily="18" charset="0"/>
              </a:rPr>
              <a:t>       300,000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entury Schoolbook" pitchFamily="18" charset="0"/>
              </a:rPr>
              <a:t>				$11,085,000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 dirty="0">
              <a:latin typeface="Century Schoolbook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entury Schoolbook" pitchFamily="18" charset="0"/>
              </a:rPr>
              <a:t>2024-25 Budget		</a:t>
            </a:r>
            <a:r>
              <a:rPr lang="en-US" altLang="en-US" sz="2800" u="sng" dirty="0">
                <a:latin typeface="Century Schoolbook" pitchFamily="18" charset="0"/>
              </a:rPr>
              <a:t>  10,977,000</a:t>
            </a:r>
            <a:endParaRPr lang="en-US" altLang="en-US" sz="2800" dirty="0">
              <a:latin typeface="Century Schoolbook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800" dirty="0">
              <a:latin typeface="Century Schoolbook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entury Schoolbook" pitchFamily="18" charset="0"/>
              </a:rPr>
              <a:t>	Increase		$     108,000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entury Schoolbook" pitchFamily="18" charset="0"/>
              </a:rPr>
              <a:t>                                             (1.00%)</a:t>
            </a:r>
            <a:endParaRPr lang="en-US" altLang="en-US" sz="2800" u="sng" dirty="0">
              <a:latin typeface="Century Schoolbook" pitchFamily="18" charset="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0"/>
            <a:ext cx="5829300" cy="1828800"/>
          </a:xfrm>
        </p:spPr>
        <p:txBody>
          <a:bodyPr/>
          <a:lstStyle/>
          <a:p>
            <a:r>
              <a:rPr lang="en-US" altLang="en-US" dirty="0"/>
              <a:t>2025-26 Special Education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4350" y="1752600"/>
            <a:ext cx="5810250" cy="29718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2600" b="1" dirty="0"/>
              <a:t>REVENUE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</a:rPr>
              <a:t>Local Sources			 $ 6,316,000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b="1" dirty="0">
                <a:solidFill>
                  <a:srgbClr val="00CC00"/>
                </a:solidFill>
              </a:rPr>
              <a:t>State Sources	                            3,920,000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b="1" dirty="0">
                <a:solidFill>
                  <a:srgbClr val="FF33CC"/>
                </a:solidFill>
              </a:rPr>
              <a:t>Federal Sources		    1,041,000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b="1" dirty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u="sng" dirty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600" dirty="0"/>
              <a:t>		</a:t>
            </a:r>
            <a:r>
              <a:rPr lang="en-US" altLang="en-US" sz="2600" b="1" dirty="0"/>
              <a:t>TOTAL	         $ 11,277,000</a:t>
            </a:r>
          </a:p>
        </p:txBody>
      </p:sp>
      <p:graphicFrame>
        <p:nvGraphicFramePr>
          <p:cNvPr id="2" name="Object 2"/>
          <p:cNvGraphicFramePr>
            <a:graphicFrameLocks noGrp="1" noChangeAspect="1"/>
          </p:cNvGraphicFramePr>
          <p:nvPr>
            <p:ph type="chart" sz="half" idx="2"/>
            <p:extLst>
              <p:ext uri="{D42A27DB-BD31-4B8C-83A1-F6EECF244321}">
                <p14:modId xmlns:p14="http://schemas.microsoft.com/office/powerpoint/2010/main" val="3094783035"/>
              </p:ext>
            </p:extLst>
          </p:nvPr>
        </p:nvGraphicFramePr>
        <p:xfrm>
          <a:off x="381000" y="5003800"/>
          <a:ext cx="6172200" cy="3792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122"/>
          <p:cNvSpPr>
            <a:spLocks noGrp="1" noChangeArrowheads="1"/>
          </p:cNvSpPr>
          <p:nvPr>
            <p:ph type="title"/>
          </p:nvPr>
        </p:nvSpPr>
        <p:spPr>
          <a:xfrm>
            <a:off x="514350" y="812800"/>
            <a:ext cx="5829300" cy="1244600"/>
          </a:xfrm>
        </p:spPr>
        <p:txBody>
          <a:bodyPr/>
          <a:lstStyle/>
          <a:p>
            <a:r>
              <a:rPr lang="en-US" altLang="en-US" dirty="0"/>
              <a:t>2025-26 Bond Redemption</a:t>
            </a:r>
            <a:br>
              <a:rPr lang="en-US" altLang="en-US" dirty="0"/>
            </a:br>
            <a:r>
              <a:rPr lang="en-US" altLang="en-US" dirty="0"/>
              <a:t>                                   </a:t>
            </a:r>
            <a:endParaRPr lang="en-US" altLang="en-US" sz="3600" dirty="0"/>
          </a:p>
        </p:txBody>
      </p:sp>
      <p:graphicFrame>
        <p:nvGraphicFramePr>
          <p:cNvPr id="19459" name="Object 51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7284282"/>
              </p:ext>
            </p:extLst>
          </p:nvPr>
        </p:nvGraphicFramePr>
        <p:xfrm>
          <a:off x="76200" y="2133600"/>
          <a:ext cx="6705600" cy="632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0153482" imgH="4695939" progId="Excel.Sheet.8">
                  <p:embed/>
                </p:oleObj>
              </mc:Choice>
              <mc:Fallback>
                <p:oleObj name="Worksheet" r:id="rId2" imgW="10153482" imgH="4695939" progId="Excel.Sheet.8">
                  <p:embed/>
                  <p:pic>
                    <p:nvPicPr>
                      <p:cNvPr id="0" name="Object 5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2133600"/>
                        <a:ext cx="6705600" cy="632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0"/>
            <a:ext cx="5829300" cy="1981200"/>
          </a:xfrm>
        </p:spPr>
        <p:txBody>
          <a:bodyPr/>
          <a:lstStyle/>
          <a:p>
            <a:r>
              <a:rPr lang="en-US" altLang="en-US" dirty="0"/>
              <a:t>2025-26 Property Valuations</a:t>
            </a:r>
          </a:p>
        </p:txBody>
      </p:sp>
      <p:graphicFrame>
        <p:nvGraphicFramePr>
          <p:cNvPr id="21507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0900487"/>
              </p:ext>
            </p:extLst>
          </p:nvPr>
        </p:nvGraphicFramePr>
        <p:xfrm>
          <a:off x="76200" y="2286000"/>
          <a:ext cx="6705600" cy="434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0286904" imgH="3819625" progId="Excel.Sheet.8">
                  <p:embed/>
                </p:oleObj>
              </mc:Choice>
              <mc:Fallback>
                <p:oleObj name="Worksheet" r:id="rId2" imgW="10286904" imgH="3819625" progId="Excel.Sheet.8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2286000"/>
                        <a:ext cx="6705600" cy="434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-304800"/>
            <a:ext cx="5829300" cy="1143000"/>
          </a:xfrm>
        </p:spPr>
        <p:txBody>
          <a:bodyPr/>
          <a:lstStyle/>
          <a:p>
            <a:r>
              <a:rPr lang="en-US" altLang="en-US" sz="2000" dirty="0"/>
              <a:t>District Valuation</a:t>
            </a:r>
          </a:p>
        </p:txBody>
      </p:sp>
      <p:sp>
        <p:nvSpPr>
          <p:cNvPr id="22531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457200"/>
            <a:ext cx="6400800" cy="6400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1750" dirty="0"/>
              <a:t>                </a:t>
            </a:r>
            <a:r>
              <a:rPr lang="en-US" altLang="en-US" sz="1500" dirty="0"/>
              <a:t>1999-00 	                                 $498,301,691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                   2000-01	     	              $563,144,801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                   2001-02                                       $627,309,734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                   2002-03	               	              $667,851,518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                   2003-04	                                 $727,553,636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                   2004-05	                                 $790,047,800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                   2005-06	                                 $880,306,176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                   2006-07  	                                 $977,303,441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                   2007-08                                    $1,061,601,396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                   2008-09                                    $1,137,347,460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		2009-10                                    $1,186,131,080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             	2010-11                                    $1,218,887,102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		2011-12 	                              $1,224,128,258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                   2012-13	                              $1,255,569,594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	            2013-14	                              $1,311,480,167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		2014-15	                              $1,423,036,061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		2015-16	                              $1,544,277,400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		2016-17	                              $1,681,907,405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		2017-18	                              $1,781,416,029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		2018-19                                    $1,963,081,016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	            2019-20                                    $2,126,681,464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		2020-21	                              $2,368,341,809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                   2021-22	                              $2,531,838,765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		2022-23		           $3,016,566,101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	            2023-24		           $3,629,618,128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                   2024-25                                    $4,044,402,618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500" dirty="0"/>
              <a:t>		2025-26		           $4,347,650,000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	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	 </a:t>
            </a:r>
            <a:r>
              <a:rPr lang="en-US" altLang="en-US" sz="2000" dirty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0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dirty="0"/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000" dirty="0"/>
          </a:p>
        </p:txBody>
      </p:sp>
      <p:graphicFrame>
        <p:nvGraphicFramePr>
          <p:cNvPr id="2" name="Object 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6348656"/>
              </p:ext>
            </p:extLst>
          </p:nvPr>
        </p:nvGraphicFramePr>
        <p:xfrm>
          <a:off x="0" y="6705600"/>
          <a:ext cx="6781800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381000"/>
            <a:ext cx="5829300" cy="1524000"/>
          </a:xfrm>
        </p:spPr>
        <p:txBody>
          <a:bodyPr/>
          <a:lstStyle/>
          <a:p>
            <a:r>
              <a:rPr lang="en-US" altLang="en-US"/>
              <a:t>Mill Levies</a:t>
            </a:r>
          </a:p>
        </p:txBody>
      </p:sp>
      <p:graphicFrame>
        <p:nvGraphicFramePr>
          <p:cNvPr id="2355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7211603"/>
              </p:ext>
            </p:extLst>
          </p:nvPr>
        </p:nvGraphicFramePr>
        <p:xfrm>
          <a:off x="5410200" y="2133600"/>
          <a:ext cx="1219200" cy="514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057407" imgH="3810028" progId="Excel.Sheet.8">
                  <p:embed/>
                </p:oleObj>
              </mc:Choice>
              <mc:Fallback>
                <p:oleObj name="Worksheet" r:id="rId2" imgW="1057407" imgH="3810028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133600"/>
                        <a:ext cx="1219200" cy="5146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2560962"/>
              </p:ext>
            </p:extLst>
          </p:nvPr>
        </p:nvGraphicFramePr>
        <p:xfrm>
          <a:off x="304800" y="2133600"/>
          <a:ext cx="5105400" cy="514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4438578" imgH="3810028" progId="Excel.Sheet.8">
                  <p:embed/>
                </p:oleObj>
              </mc:Choice>
              <mc:Fallback>
                <p:oleObj name="Worksheet" r:id="rId4" imgW="4438578" imgH="3810028" progId="Excel.Shee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133600"/>
                        <a:ext cx="5105400" cy="5146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6858000" cy="1035495"/>
          </a:xfrm>
        </p:spPr>
        <p:txBody>
          <a:bodyPr/>
          <a:lstStyle/>
          <a:p>
            <a:r>
              <a:rPr lang="en-US" altLang="en-US" sz="4000" dirty="0"/>
              <a:t>2025-26 General Fund Budget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1447800" y="1534184"/>
            <a:ext cx="4130675" cy="52322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Century Schoolbook" pitchFamily="18" charset="0"/>
              </a:rPr>
              <a:t>State Aid Formula</a:t>
            </a:r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533402" y="6858000"/>
            <a:ext cx="65849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entury Schoolbook" pitchFamily="18" charset="0"/>
              </a:rPr>
              <a:t>  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403693"/>
            <a:ext cx="6858000" cy="7879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u="sng" dirty="0"/>
              <a:t>Calculation of Instructional FTE Staff Factor</a:t>
            </a:r>
          </a:p>
          <a:p>
            <a:pPr algn="ctr"/>
            <a:r>
              <a:rPr lang="en-US" sz="1800" b="1" dirty="0"/>
              <a:t> (15:1 ratio)</a:t>
            </a:r>
          </a:p>
          <a:p>
            <a:pPr algn="ctr"/>
            <a:r>
              <a:rPr lang="en-US" sz="1800" dirty="0"/>
              <a:t>State Aid Fall Enrollment Count divided by 15:</a:t>
            </a:r>
          </a:p>
          <a:p>
            <a:pPr algn="ctr"/>
            <a:r>
              <a:rPr lang="en-US" sz="1800" dirty="0"/>
              <a:t>5,225 / 15 =  </a:t>
            </a:r>
            <a:r>
              <a:rPr lang="en-US" sz="1800" dirty="0">
                <a:solidFill>
                  <a:srgbClr val="FF0000"/>
                </a:solidFill>
              </a:rPr>
              <a:t>348.33 + 1.92 LEP = 350.25 FTE</a:t>
            </a:r>
          </a:p>
          <a:p>
            <a:pPr algn="ctr"/>
            <a:endParaRPr lang="en-US" sz="1800" b="1" dirty="0">
              <a:solidFill>
                <a:srgbClr val="FF0000"/>
              </a:solidFill>
            </a:endParaRPr>
          </a:p>
          <a:p>
            <a:pPr algn="ctr"/>
            <a:r>
              <a:rPr lang="en-US" sz="1800" b="1" u="sng" dirty="0"/>
              <a:t>Need based on Instructional Staff Salary/Benefits</a:t>
            </a:r>
          </a:p>
          <a:p>
            <a:r>
              <a:rPr lang="en-US" sz="1800" dirty="0"/>
              <a:t>  Target Instructional Staff Salary		                $ 62,821</a:t>
            </a:r>
          </a:p>
          <a:p>
            <a:endParaRPr lang="en-US" sz="1800" dirty="0"/>
          </a:p>
          <a:p>
            <a:r>
              <a:rPr lang="en-US" sz="1800" dirty="0"/>
              <a:t>  Target Instructional Staff Benefits </a:t>
            </a:r>
            <a:r>
              <a:rPr lang="en-US" sz="1400" dirty="0"/>
              <a:t>(Salary x 29%)           </a:t>
            </a:r>
            <a:r>
              <a:rPr lang="en-US" sz="1800" u="sng" dirty="0"/>
              <a:t>$ 18,218</a:t>
            </a:r>
            <a:endParaRPr lang="en-US" sz="1800" dirty="0"/>
          </a:p>
          <a:p>
            <a:r>
              <a:rPr lang="en-US" sz="1800" dirty="0"/>
              <a:t>       TOTAL STAFF SALARY/BENEFITS                   $ 81,039</a:t>
            </a:r>
          </a:p>
          <a:p>
            <a:r>
              <a:rPr lang="en-US" sz="1800" dirty="0"/>
              <a:t>  Multiply by FTE Staff Factor calculated above        </a:t>
            </a:r>
            <a:r>
              <a:rPr lang="en-US" sz="1800" u="sng" dirty="0">
                <a:solidFill>
                  <a:srgbClr val="FF0000"/>
                </a:solidFill>
              </a:rPr>
              <a:t>x  350.25</a:t>
            </a:r>
            <a:r>
              <a:rPr lang="en-US" sz="1800" u="sng" dirty="0"/>
              <a:t>   </a:t>
            </a:r>
          </a:p>
          <a:p>
            <a:r>
              <a:rPr lang="en-US" sz="1800" dirty="0"/>
              <a:t>       </a:t>
            </a:r>
            <a:r>
              <a:rPr lang="en-US" sz="1800" dirty="0">
                <a:solidFill>
                  <a:schemeClr val="accent2"/>
                </a:solidFill>
              </a:rPr>
              <a:t>STAFF SALARY/BENEFITS NEED               $28,384,000</a:t>
            </a:r>
          </a:p>
          <a:p>
            <a:endParaRPr lang="en-US" sz="1800" dirty="0">
              <a:solidFill>
                <a:schemeClr val="accent2"/>
              </a:solidFill>
            </a:endParaRPr>
          </a:p>
          <a:p>
            <a:pPr algn="ctr"/>
            <a:r>
              <a:rPr lang="en-US" sz="1800" b="1" u="sng" dirty="0"/>
              <a:t>Overhead Costs Calculation</a:t>
            </a:r>
          </a:p>
          <a:p>
            <a:r>
              <a:rPr lang="en-US" sz="1800" dirty="0"/>
              <a:t>  </a:t>
            </a:r>
            <a:r>
              <a:rPr lang="en-US" sz="1700" dirty="0"/>
              <a:t>Staff Salary/Benefits Need  </a:t>
            </a:r>
            <a:r>
              <a:rPr lang="en-US" sz="1700" dirty="0">
                <a:solidFill>
                  <a:schemeClr val="accent2"/>
                </a:solidFill>
              </a:rPr>
              <a:t>$28,384,000 </a:t>
            </a:r>
            <a:r>
              <a:rPr lang="en-US" sz="1700" dirty="0"/>
              <a:t>x 38.78%</a:t>
            </a:r>
            <a:r>
              <a:rPr lang="en-US" sz="1800" dirty="0"/>
              <a:t>  </a:t>
            </a:r>
            <a:r>
              <a:rPr lang="en-US" sz="1800" dirty="0">
                <a:solidFill>
                  <a:srgbClr val="009900"/>
                </a:solidFill>
              </a:rPr>
              <a:t>$11,007,326</a:t>
            </a:r>
          </a:p>
          <a:p>
            <a:endParaRPr lang="en-US" sz="1800" dirty="0">
              <a:solidFill>
                <a:srgbClr val="009900"/>
              </a:solidFill>
            </a:endParaRPr>
          </a:p>
          <a:p>
            <a:pPr algn="ctr"/>
            <a:r>
              <a:rPr lang="en-US" sz="1800" b="1" u="sng" dirty="0"/>
              <a:t>Calculation of State Aid</a:t>
            </a:r>
          </a:p>
          <a:p>
            <a:r>
              <a:rPr lang="en-US" sz="1800" dirty="0">
                <a:solidFill>
                  <a:schemeClr val="accent2"/>
                </a:solidFill>
              </a:rPr>
              <a:t>  Staff Salary/Benefits Need		          $28,384,000</a:t>
            </a:r>
          </a:p>
          <a:p>
            <a:r>
              <a:rPr lang="en-US" sz="1800" dirty="0">
                <a:solidFill>
                  <a:srgbClr val="009900"/>
                </a:solidFill>
              </a:rPr>
              <a:t>  Overhead Costs Need			           </a:t>
            </a:r>
            <a:r>
              <a:rPr lang="en-US" sz="1800" u="sng" dirty="0">
                <a:solidFill>
                  <a:srgbClr val="009900"/>
                </a:solidFill>
              </a:rPr>
              <a:t> 11,007,326</a:t>
            </a:r>
          </a:p>
          <a:p>
            <a:r>
              <a:rPr lang="en-US" sz="1800" dirty="0"/>
              <a:t>  			TOTAL NEED	          $39,391,326</a:t>
            </a:r>
          </a:p>
          <a:p>
            <a:r>
              <a:rPr lang="en-US" sz="1800" dirty="0"/>
              <a:t>  Less, Local Effort			           (13,170,930)</a:t>
            </a:r>
          </a:p>
          <a:p>
            <a:r>
              <a:rPr lang="en-US" sz="1800" dirty="0"/>
              <a:t>  Less, Other Revenue Equalization	          </a:t>
            </a:r>
            <a:r>
              <a:rPr lang="en-US" sz="1800" u="sng" dirty="0"/>
              <a:t>   (1,755,222)</a:t>
            </a:r>
            <a:r>
              <a:rPr lang="en-US" sz="1800" dirty="0"/>
              <a:t> 	              </a:t>
            </a:r>
            <a:r>
              <a:rPr lang="en-US" sz="1800" b="1" dirty="0"/>
              <a:t>2025-26 STATE AID                 $24,465,174</a:t>
            </a:r>
          </a:p>
          <a:p>
            <a:r>
              <a:rPr lang="en-US" sz="1800" dirty="0"/>
              <a:t>	</a:t>
            </a:r>
            <a:endParaRPr lang="en-US" sz="1800" b="1" dirty="0"/>
          </a:p>
          <a:p>
            <a:endParaRPr lang="en-US" sz="1800" dirty="0"/>
          </a:p>
          <a:p>
            <a:endParaRPr lang="en-US" sz="2000" b="1" dirty="0"/>
          </a:p>
          <a:p>
            <a:r>
              <a:rPr lang="en-US" sz="1800" dirty="0"/>
              <a:t>		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F9C78-41C0-789F-679F-C93DE91F2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152400"/>
            <a:ext cx="5829300" cy="1031875"/>
          </a:xfrm>
        </p:spPr>
        <p:txBody>
          <a:bodyPr/>
          <a:lstStyle/>
          <a:p>
            <a:r>
              <a:rPr lang="en-US" sz="2800" dirty="0"/>
              <a:t>Metro Area Schools Taxes</a:t>
            </a:r>
            <a:br>
              <a:rPr lang="en-US" sz="2800" dirty="0"/>
            </a:br>
            <a:r>
              <a:rPr lang="en-US" sz="2800" dirty="0"/>
              <a:t>2023-24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D5D55DE-62D3-A82F-AB7F-7612665397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1545373"/>
              </p:ext>
            </p:extLst>
          </p:nvPr>
        </p:nvGraphicFramePr>
        <p:xfrm>
          <a:off x="514350" y="2641600"/>
          <a:ext cx="5829300" cy="50901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65860">
                  <a:extLst>
                    <a:ext uri="{9D8B030D-6E8A-4147-A177-3AD203B41FA5}">
                      <a16:colId xmlns:a16="http://schemas.microsoft.com/office/drawing/2014/main" val="3915160757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2437592045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2367018692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1160987606"/>
                    </a:ext>
                  </a:extLst>
                </a:gridCol>
                <a:gridCol w="1165860">
                  <a:extLst>
                    <a:ext uri="{9D8B030D-6E8A-4147-A177-3AD203B41FA5}">
                      <a16:colId xmlns:a16="http://schemas.microsoft.com/office/drawing/2014/main" val="21666639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TAXABLE 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8764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539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5801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2943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0932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0605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2079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8732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8195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004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268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801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286314"/>
                  </a:ext>
                </a:extLst>
              </a:tr>
            </a:tbl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1BF3A3B-036A-7415-EFFD-BA8389BD7B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705479"/>
              </p:ext>
            </p:extLst>
          </p:nvPr>
        </p:nvGraphicFramePr>
        <p:xfrm>
          <a:off x="0" y="1184275"/>
          <a:ext cx="6858000" cy="508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964751" imgH="2910635" progId="Excel.Sheet.12">
                  <p:embed/>
                </p:oleObj>
              </mc:Choice>
              <mc:Fallback>
                <p:oleObj name="Worksheet" r:id="rId2" imgW="6964751" imgH="291063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1184275"/>
                        <a:ext cx="6858000" cy="5089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1" name="Chart 10">
                <a:extLst>
                  <a:ext uri="{FF2B5EF4-FFF2-40B4-BE49-F238E27FC236}">
                    <a16:creationId xmlns:a16="http://schemas.microsoft.com/office/drawing/2014/main" id="{99827595-2211-82E7-620A-D0F3D7E1FFAB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815969728"/>
                  </p:ext>
                </p:extLst>
              </p:nvPr>
            </p:nvGraphicFramePr>
            <p:xfrm>
              <a:off x="152400" y="7239000"/>
              <a:ext cx="1905000" cy="175260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4"/>
              </a:graphicData>
            </a:graphic>
          </p:graphicFrame>
        </mc:Choice>
        <mc:Fallback xmlns="">
          <p:pic>
            <p:nvPicPr>
              <p:cNvPr id="11" name="Chart 10">
                <a:extLst>
                  <a:ext uri="{FF2B5EF4-FFF2-40B4-BE49-F238E27FC236}">
                    <a16:creationId xmlns:a16="http://schemas.microsoft.com/office/drawing/2014/main" id="{99827595-2211-82E7-620A-D0F3D7E1FFA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52400" y="7239000"/>
                <a:ext cx="1905000" cy="175260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0B72444F-6E1A-60A2-B122-3DD62FF5EB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7515307"/>
              </p:ext>
            </p:extLst>
          </p:nvPr>
        </p:nvGraphicFramePr>
        <p:xfrm>
          <a:off x="1143000" y="6629400"/>
          <a:ext cx="4572000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81339091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6858000" cy="1168400"/>
          </a:xfrm>
        </p:spPr>
        <p:txBody>
          <a:bodyPr/>
          <a:lstStyle/>
          <a:p>
            <a:r>
              <a:rPr lang="en-US" altLang="en-US" sz="4000" dirty="0"/>
              <a:t>2025-26 General Fund Budget</a:t>
            </a:r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90600"/>
            <a:ext cx="6858000" cy="8153400"/>
          </a:xfrm>
        </p:spPr>
        <p:txBody>
          <a:bodyPr/>
          <a:lstStyle/>
          <a:p>
            <a:pPr algn="ctr">
              <a:buFontTx/>
              <a:buNone/>
            </a:pPr>
            <a:endParaRPr lang="en-US" altLang="en-US" sz="3600" dirty="0"/>
          </a:p>
          <a:p>
            <a:pPr algn="ctr">
              <a:buFontTx/>
              <a:buNone/>
            </a:pPr>
            <a:r>
              <a:rPr lang="en-US" altLang="en-US" dirty="0"/>
              <a:t>Instructional Budget </a:t>
            </a:r>
          </a:p>
          <a:p>
            <a:pPr algn="ctr">
              <a:buFontTx/>
              <a:buNone/>
            </a:pPr>
            <a:r>
              <a:rPr lang="en-US" altLang="en-US" dirty="0"/>
              <a:t> $26,841,600 (62.4%)</a:t>
            </a:r>
          </a:p>
          <a:p>
            <a:pPr algn="ctr">
              <a:buFontTx/>
              <a:buNone/>
            </a:pPr>
            <a:endParaRPr lang="en-US" altLang="en-US" dirty="0"/>
          </a:p>
          <a:p>
            <a:pPr algn="ctr">
              <a:buFontTx/>
              <a:buNone/>
            </a:pPr>
            <a:r>
              <a:rPr lang="en-US" altLang="en-US" dirty="0"/>
              <a:t>Support Services Budget</a:t>
            </a:r>
          </a:p>
          <a:p>
            <a:pPr algn="ctr">
              <a:buFontTx/>
              <a:buNone/>
            </a:pPr>
            <a:r>
              <a:rPr lang="en-US" altLang="en-US" dirty="0"/>
              <a:t> $14,736,000 (34.2%)</a:t>
            </a:r>
          </a:p>
          <a:p>
            <a:pPr algn="ctr">
              <a:lnSpc>
                <a:spcPct val="50000"/>
              </a:lnSpc>
              <a:buFontTx/>
              <a:buNone/>
            </a:pPr>
            <a:endParaRPr lang="en-US" altLang="en-US" sz="3600" dirty="0"/>
          </a:p>
          <a:p>
            <a:pPr algn="ctr">
              <a:lnSpc>
                <a:spcPct val="50000"/>
              </a:lnSpc>
              <a:buFontTx/>
              <a:buNone/>
            </a:pPr>
            <a:endParaRPr lang="en-US" altLang="en-US" sz="3600" dirty="0"/>
          </a:p>
          <a:p>
            <a:pPr algn="ctr">
              <a:lnSpc>
                <a:spcPct val="50000"/>
              </a:lnSpc>
              <a:buFontTx/>
              <a:buNone/>
            </a:pPr>
            <a:r>
              <a:rPr lang="en-US" altLang="en-US" dirty="0"/>
              <a:t>Activities</a:t>
            </a:r>
          </a:p>
          <a:p>
            <a:pPr algn="ctr">
              <a:buFontTx/>
              <a:buNone/>
            </a:pPr>
            <a:r>
              <a:rPr lang="en-US" altLang="en-US" dirty="0"/>
              <a:t>$1,214,400 (2.8%)</a:t>
            </a:r>
          </a:p>
          <a:p>
            <a:pPr algn="ctr">
              <a:buFontTx/>
              <a:buNone/>
            </a:pPr>
            <a:endParaRPr lang="en-US" altLang="en-US" dirty="0"/>
          </a:p>
          <a:p>
            <a:pPr algn="ctr">
              <a:buFontTx/>
              <a:buNone/>
            </a:pPr>
            <a:r>
              <a:rPr lang="en-US" altLang="en-US" dirty="0"/>
              <a:t>Early Retirement</a:t>
            </a:r>
          </a:p>
          <a:p>
            <a:pPr algn="ctr">
              <a:buFontTx/>
              <a:buNone/>
            </a:pPr>
            <a:r>
              <a:rPr lang="en-US" altLang="en-US" dirty="0"/>
              <a:t>$256,000 (0.6%)</a:t>
            </a:r>
          </a:p>
          <a:p>
            <a:pPr algn="ctr">
              <a:lnSpc>
                <a:spcPct val="50000"/>
              </a:lnSpc>
              <a:buFontTx/>
              <a:buNone/>
            </a:pPr>
            <a:endParaRPr lang="en-US" altLang="en-US" sz="3600" dirty="0"/>
          </a:p>
          <a:p>
            <a:pPr algn="ctr">
              <a:buFontTx/>
              <a:buNone/>
            </a:pPr>
            <a:endParaRPr lang="en-US" alt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514350" y="152400"/>
            <a:ext cx="5829300" cy="914400"/>
          </a:xfrm>
        </p:spPr>
        <p:txBody>
          <a:bodyPr/>
          <a:lstStyle/>
          <a:p>
            <a:r>
              <a:rPr lang="en-US" altLang="en-US" sz="3600" dirty="0"/>
              <a:t>2025-26                   Enrollment Projections</a:t>
            </a:r>
          </a:p>
        </p:txBody>
      </p:sp>
      <p:graphicFrame>
        <p:nvGraphicFramePr>
          <p:cNvPr id="6147" name="Object 1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228360467"/>
              </p:ext>
            </p:extLst>
          </p:nvPr>
        </p:nvGraphicFramePr>
        <p:xfrm>
          <a:off x="611188" y="1447800"/>
          <a:ext cx="5635625" cy="7618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877081" imgH="7944021" progId="Excel.Sheet.8">
                  <p:embed/>
                </p:oleObj>
              </mc:Choice>
              <mc:Fallback>
                <p:oleObj name="Worksheet" r:id="rId2" imgW="5877081" imgH="7944021" progId="Excel.Sheet.8">
                  <p:embed/>
                  <p:pic>
                    <p:nvPicPr>
                      <p:cNvPr id="0" name="Object 1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447800"/>
                        <a:ext cx="5635625" cy="7618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098"/>
          <p:cNvSpPr>
            <a:spLocks noGrp="1" noChangeArrowheads="1"/>
          </p:cNvSpPr>
          <p:nvPr>
            <p:ph type="title"/>
          </p:nvPr>
        </p:nvSpPr>
        <p:spPr>
          <a:xfrm>
            <a:off x="514350" y="0"/>
            <a:ext cx="5829300" cy="1752600"/>
          </a:xfrm>
        </p:spPr>
        <p:txBody>
          <a:bodyPr/>
          <a:lstStyle/>
          <a:p>
            <a:r>
              <a:rPr lang="en-US" altLang="en-US" dirty="0"/>
              <a:t>2025-26 General Fund Expenditures</a:t>
            </a:r>
          </a:p>
        </p:txBody>
      </p:sp>
      <p:graphicFrame>
        <p:nvGraphicFramePr>
          <p:cNvPr id="7171" name="Object 40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14059"/>
              </p:ext>
            </p:extLst>
          </p:nvPr>
        </p:nvGraphicFramePr>
        <p:xfrm>
          <a:off x="0" y="1981200"/>
          <a:ext cx="6870700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162533" imgH="981103" progId="Excel.Sheet.8">
                  <p:embed/>
                </p:oleObj>
              </mc:Choice>
              <mc:Fallback>
                <p:oleObj name="Worksheet" r:id="rId2" imgW="4162533" imgH="981103" progId="Excel.Sheet.8">
                  <p:embed/>
                  <p:pic>
                    <p:nvPicPr>
                      <p:cNvPr id="0" name="Object 40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81200"/>
                        <a:ext cx="6870700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2" name="Text Box 4100"/>
          <p:cNvSpPr txBox="1">
            <a:spLocks noChangeArrowheads="1"/>
          </p:cNvSpPr>
          <p:nvPr/>
        </p:nvSpPr>
        <p:spPr bwMode="auto">
          <a:xfrm>
            <a:off x="12700" y="4191000"/>
            <a:ext cx="6858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entury Schoolbook" pitchFamily="18" charset="0"/>
              </a:rPr>
              <a:t>Salary Increase – (2.5% Across the Board)	              $  850,000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entury Schoolbook" pitchFamily="18" charset="0"/>
              </a:rPr>
              <a:t>Benefits						    157,000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entury Schoolbook" pitchFamily="18" charset="0"/>
              </a:rPr>
              <a:t>Additional Staff  					    800,000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entury Schoolbook" pitchFamily="18" charset="0"/>
              </a:rPr>
              <a:t>Retirement Staff Savings	  	                                (115,000)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entury Schoolbook" pitchFamily="18" charset="0"/>
              </a:rPr>
              <a:t>Property Insurance				      20,000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entury Schoolbook" pitchFamily="18" charset="0"/>
              </a:rPr>
              <a:t>Utilities						    150,000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entury Schoolbook" pitchFamily="18" charset="0"/>
              </a:rPr>
              <a:t>Early Retirement Payments			    125,000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entury Schoolbook" pitchFamily="18" charset="0"/>
              </a:rPr>
              <a:t>Purchased Services, Supplies, Materials		</a:t>
            </a:r>
            <a:r>
              <a:rPr lang="en-US" altLang="en-US" sz="1800" u="sng" dirty="0">
                <a:latin typeface="Century Schoolbook" pitchFamily="18" charset="0"/>
              </a:rPr>
              <a:t>    146,000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 u="sng" dirty="0">
              <a:latin typeface="Century Schoolbook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entury Schoolbook" pitchFamily="18" charset="0"/>
              </a:rPr>
              <a:t>		TOTAL INCREASE	             $ 2,133,000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76200"/>
            <a:ext cx="6858000" cy="457200"/>
          </a:xfrm>
        </p:spPr>
        <p:txBody>
          <a:bodyPr/>
          <a:lstStyle/>
          <a:p>
            <a:r>
              <a:rPr lang="en-US" altLang="en-US" sz="2000" dirty="0"/>
              <a:t>Number of Certified Employees (FTEs)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5943600" cy="8763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 dirty="0"/>
              <a:t>				</a:t>
            </a:r>
            <a:r>
              <a:rPr lang="en-US" altLang="en-US" sz="1500" b="1" u="sng" dirty="0"/>
              <a:t># of  F.T.E.’s</a:t>
            </a:r>
            <a:r>
              <a:rPr lang="en-US" altLang="en-US" sz="1500" b="1" dirty="0"/>
              <a:t>	</a:t>
            </a:r>
            <a:r>
              <a:rPr lang="en-US" altLang="en-US" sz="1500" b="1" u="sng" dirty="0"/>
              <a:t> ADM</a:t>
            </a:r>
            <a:endParaRPr lang="en-US" altLang="en-US" sz="15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1991-92		    	        126.3	  	 2,140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1992-93		                          128.7	                   2,149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1993-94		                          133.3	                   2,186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1994-95		                          141.8	                   2,208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1995-96		                          141.8	                   2,215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1996-97		                          145.7	                   2,265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1997-98		                          149.7	                   2,310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1998-99		                          153.2	                   2,406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1999-00		                          161.7	                   2,487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2000-01		                          162.2	                   2,510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2001-02		                          165.2	                   2,532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2002-03		                          166.8	                   2,584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2003-04		                          173.0	                   2,649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2004-05		                          179.5                    2,722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2005-06		                          184.0                    2,795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2006-07		                          191.1                    2,920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2007-08		                          200.5	                   3,031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2008-09		                          205.0	                   3,095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2009-10		                          216.5                    3,227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2010-11		                          223.0	                   3,335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2011-12  		                          222.0	                   3,373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2012-13		                          231.0	                   3,488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2013-14		                          242.0	                   3,585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2014-15		                          253.0	                   3,640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2015-16		                          260.0	                   3,778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2016-17			        266.0                    3,932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2017-18			        270.0	                   4,057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2018-19			        277.0	                   4,251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2019-20			        289.0                    4,427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2020-21		               	        295.0                    4,682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2021-22			        310.0                    4,867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2022-23			        321.0	                   4,982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2023-24			        333.0	                 	 5,017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2024-25			        334.5                    5,080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dirty="0"/>
              <a:t>2025-26			        341.0                    5,225	</a:t>
            </a:r>
            <a:r>
              <a:rPr lang="en-US" altLang="en-US" sz="1750" dirty="0"/>
              <a:t>		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0"/>
            <a:ext cx="5829300" cy="838200"/>
          </a:xfrm>
        </p:spPr>
        <p:txBody>
          <a:bodyPr/>
          <a:lstStyle/>
          <a:p>
            <a:r>
              <a:rPr lang="en-US" altLang="en-US" dirty="0"/>
              <a:t>Per Pupil Allocations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4135222"/>
              </p:ext>
            </p:extLst>
          </p:nvPr>
        </p:nvGraphicFramePr>
        <p:xfrm>
          <a:off x="0" y="1270000"/>
          <a:ext cx="6858000" cy="363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00152"/>
              </p:ext>
            </p:extLst>
          </p:nvPr>
        </p:nvGraphicFramePr>
        <p:xfrm>
          <a:off x="50802" y="5308600"/>
          <a:ext cx="6756400" cy="363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431927" y="838200"/>
            <a:ext cx="39782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entury Schoolbook" pitchFamily="18" charset="0"/>
              </a:rPr>
              <a:t>Dollars</a:t>
            </a:r>
          </a:p>
        </p:txBody>
      </p:sp>
      <p:sp>
        <p:nvSpPr>
          <p:cNvPr id="9222" name="Text Box 8"/>
          <p:cNvSpPr txBox="1">
            <a:spLocks noChangeArrowheads="1"/>
          </p:cNvSpPr>
          <p:nvPr/>
        </p:nvSpPr>
        <p:spPr bwMode="auto">
          <a:xfrm>
            <a:off x="1584327" y="4876804"/>
            <a:ext cx="3825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000">
                <a:latin typeface="Century Schoolbook" pitchFamily="18" charset="0"/>
              </a:rPr>
              <a:t> </a:t>
            </a:r>
            <a:r>
              <a:rPr lang="en-US" altLang="en-US" sz="2000">
                <a:latin typeface="Century Schoolbook" pitchFamily="18" charset="0"/>
              </a:rPr>
              <a:t>% Increase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228600"/>
            <a:ext cx="5829300" cy="1524000"/>
          </a:xfrm>
        </p:spPr>
        <p:txBody>
          <a:bodyPr/>
          <a:lstStyle/>
          <a:p>
            <a:r>
              <a:rPr lang="en-US" altLang="en-US" sz="2800" dirty="0"/>
              <a:t>Educational Funds Per Pupil Cost (“Large Schools”)</a:t>
            </a:r>
            <a:br>
              <a:rPr lang="en-US" altLang="en-US" sz="2800" dirty="0"/>
            </a:br>
            <a:r>
              <a:rPr lang="en-US" altLang="en-US" sz="2800" dirty="0"/>
              <a:t>2023-24 State Statistical Profile</a:t>
            </a:r>
          </a:p>
        </p:txBody>
      </p:sp>
      <p:graphicFrame>
        <p:nvGraphicFramePr>
          <p:cNvPr id="2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1226875492"/>
              </p:ext>
            </p:extLst>
          </p:nvPr>
        </p:nvGraphicFramePr>
        <p:xfrm>
          <a:off x="152400" y="1752600"/>
          <a:ext cx="65532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>
          <a:xfrm>
            <a:off x="514350" y="228600"/>
            <a:ext cx="5829300" cy="1447800"/>
          </a:xfrm>
        </p:spPr>
        <p:txBody>
          <a:bodyPr/>
          <a:lstStyle/>
          <a:p>
            <a:r>
              <a:rPr lang="en-US" altLang="en-US"/>
              <a:t>General Fund </a:t>
            </a:r>
            <a:br>
              <a:rPr lang="en-US" altLang="en-US"/>
            </a:br>
            <a:r>
              <a:rPr lang="en-US" altLang="en-US"/>
              <a:t>Balance History</a:t>
            </a:r>
          </a:p>
        </p:txBody>
      </p:sp>
      <p:graphicFrame>
        <p:nvGraphicFramePr>
          <p:cNvPr id="2" name="Object 7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98625619"/>
              </p:ext>
            </p:extLst>
          </p:nvPr>
        </p:nvGraphicFramePr>
        <p:xfrm>
          <a:off x="114300" y="2108200"/>
          <a:ext cx="6667500" cy="386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Object 8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25990609"/>
              </p:ext>
            </p:extLst>
          </p:nvPr>
        </p:nvGraphicFramePr>
        <p:xfrm>
          <a:off x="50802" y="6223000"/>
          <a:ext cx="6756400" cy="287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1851179" y="1685929"/>
            <a:ext cx="318741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1400" dirty="0">
                <a:latin typeface="Arial Rounded MT Bold" pitchFamily="34" charset="0"/>
              </a:rPr>
              <a:t>General Fund Balances 1989-2026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1607219" y="6105529"/>
            <a:ext cx="398012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en-US" sz="1400" dirty="0">
                <a:latin typeface="Arial Rounded MT Bold" pitchFamily="34" charset="0"/>
              </a:rPr>
              <a:t>Fund Balance % of Expenditures 1989-2026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Schoolbook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entury Schoolbook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24274</TotalTime>
  <Words>1199</Words>
  <Application>Microsoft Office PowerPoint</Application>
  <PresentationFormat>Letter Paper (8.5x11 in)</PresentationFormat>
  <Paragraphs>233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 Narrow</vt:lpstr>
      <vt:lpstr>Arial Rounded MT Bold</vt:lpstr>
      <vt:lpstr>Century Schoolbook</vt:lpstr>
      <vt:lpstr>Times New Roman</vt:lpstr>
      <vt:lpstr>Default Design</vt:lpstr>
      <vt:lpstr>Worksheet</vt:lpstr>
      <vt:lpstr>Microsoft Excel Chart</vt:lpstr>
      <vt:lpstr>Clip</vt:lpstr>
      <vt:lpstr>2025-26 Budget  Presentation</vt:lpstr>
      <vt:lpstr>2025-26 General Fund Budget</vt:lpstr>
      <vt:lpstr>2025-26 General Fund Budget</vt:lpstr>
      <vt:lpstr>2025-26                   Enrollment Projections</vt:lpstr>
      <vt:lpstr>2025-26 General Fund Expenditures</vt:lpstr>
      <vt:lpstr>Number of Certified Employees (FTEs)</vt:lpstr>
      <vt:lpstr>Per Pupil Allocations</vt:lpstr>
      <vt:lpstr>Educational Funds Per Pupil Cost (“Large Schools”) 2023-24 State Statistical Profile</vt:lpstr>
      <vt:lpstr>General Fund  Balance History</vt:lpstr>
      <vt:lpstr>2025-26 General Fund Revenue $42,968,000 </vt:lpstr>
      <vt:lpstr>PowerPoint Presentation</vt:lpstr>
      <vt:lpstr>2025-26 Capital Outlay - $8,910,000 </vt:lpstr>
      <vt:lpstr>2025-26 Capital Outlay Debt Service</vt:lpstr>
      <vt:lpstr>2025-26 Special Education Budget</vt:lpstr>
      <vt:lpstr>2025-26 Special Education</vt:lpstr>
      <vt:lpstr>2025-26 Bond Redemption                                    </vt:lpstr>
      <vt:lpstr>2025-26 Property Valuations</vt:lpstr>
      <vt:lpstr>District Valuation</vt:lpstr>
      <vt:lpstr>Mill Levies</vt:lpstr>
      <vt:lpstr>Metro Area Schools Taxes 2023-24</vt:lpstr>
    </vt:vector>
  </TitlesOfParts>
  <Company>Brandon Valley School District 49-2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1998-99 Revenue Budget</dc:title>
  <dc:creator>Assistant Business Manager</dc:creator>
  <cp:lastModifiedBy>Schobert, James</cp:lastModifiedBy>
  <cp:revision>1432</cp:revision>
  <cp:lastPrinted>2025-05-22T21:28:48Z</cp:lastPrinted>
  <dcterms:created xsi:type="dcterms:W3CDTF">1998-04-17T16:07:46Z</dcterms:created>
  <dcterms:modified xsi:type="dcterms:W3CDTF">2025-05-23T15:22:51Z</dcterms:modified>
</cp:coreProperties>
</file>